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56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58"/>
  </p:normalViewPr>
  <p:slideViewPr>
    <p:cSldViewPr>
      <p:cViewPr varScale="1">
        <p:scale>
          <a:sx n="120" d="100"/>
          <a:sy n="120" d="100"/>
        </p:scale>
        <p:origin x="2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C17DB-AC14-46CD-B853-F39BBCD864E5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D731-2253-4AD0-80FC-03227D2A48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7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062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49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79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724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48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730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091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8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78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4D731-2253-4AD0-80FC-03227D2A48D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3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B1BCD0-4BA4-446F-AA26-EBA1AF30E936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A64E6A-1488-4C78-8093-9E94EC249EE3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iframe%20width=%22420%22%20height=%22315%22%20src=%22/www.youtube.com/embed/6Wt-dqIulGU%22%20frameborder=%220%22%20allowfullscreen%3e%3c/ifram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com/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whitehouse.net/" TargetMode="External"/><Relationship Id="rId4" Type="http://schemas.openxmlformats.org/officeDocument/2006/relationships/hyperlink" Target="http://www.whitehouse.gov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800" b="1" dirty="0">
                <a:solidFill>
                  <a:schemeClr val="tx2">
                    <a:lumMod val="50000"/>
                  </a:schemeClr>
                </a:solidFill>
                <a:latin typeface="Bradley Hand ITC" pitchFamily="66" charset="0"/>
              </a:rPr>
              <a:t>KÄLLKRITIK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000" y="292494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solidFill>
                  <a:schemeClr val="tx2">
                    <a:lumMod val="50000"/>
                  </a:schemeClr>
                </a:solidFill>
              </a:rPr>
              <a:t>En metod</a:t>
            </a:r>
          </a:p>
        </p:txBody>
      </p:sp>
      <p:pic>
        <p:nvPicPr>
          <p:cNvPr id="1027" name="Picture 3" descr="C:\Users\Miriam\AppData\Local\Microsoft\Windows\Temporary Internet Files\Content.IE5\4ZUYBR9W\MC900229541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889" y="3140968"/>
            <a:ext cx="26590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9193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620688"/>
            <a:ext cx="54566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5400" b="1" dirty="0"/>
              <a:t>Vem är målgrupp?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2828836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Riktar sig källan/informationen till allmänheten, till en speciell yrkesgrupp,  till personer med ett visst intresse, till en viss åldersgrupp? </a:t>
            </a:r>
          </a:p>
        </p:txBody>
      </p:sp>
    </p:spTree>
    <p:extLst>
      <p:ext uri="{BB962C8B-B14F-4D97-AF65-F5344CB8AC3E}">
        <p14:creationId xmlns:p14="http://schemas.microsoft.com/office/powerpoint/2010/main" val="169817503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iriam haggmark\AppData\Local\Microsoft\Windows\Temporary Internet Files\Content.IE5\D4EL3R8L\MC9002507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327" y="4077072"/>
            <a:ext cx="2299580" cy="255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2492896"/>
            <a:ext cx="4896544" cy="2246769"/>
          </a:xfrm>
          <a:prstGeom prst="rect">
            <a:avLst/>
          </a:prstGeom>
          <a:ln w="57150">
            <a:solidFill>
              <a:srgbClr val="C495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2800" dirty="0">
                <a:solidFill>
                  <a:srgbClr val="C49500"/>
                </a:solidFill>
              </a:rPr>
              <a:t>Hur gammalt är materialet? När skrevs det? När gjordes uttalandet? När togs fotot? Se efter hur gammal informationen är.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070" y="692696"/>
            <a:ext cx="79928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>
                <a:solidFill>
                  <a:schemeClr val="tx2">
                    <a:lumMod val="50000"/>
                  </a:schemeClr>
                </a:solidFill>
              </a:rPr>
              <a:t>Hur aktuell är informationen?</a:t>
            </a:r>
          </a:p>
          <a:p>
            <a:r>
              <a:rPr lang="sv-SE" dirty="0"/>
              <a:t>              </a:t>
            </a:r>
          </a:p>
        </p:txBody>
      </p:sp>
      <p:pic>
        <p:nvPicPr>
          <p:cNvPr id="3074" name="Picture 2" descr="C:\Users\miriam haggmark\AppData\Local\Microsoft\Windows\Temporary Internet Files\Content.IE5\FJ601R5H\MC900431538[1]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886" y="2522403"/>
            <a:ext cx="3754558" cy="34788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6629299" y="42540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b="1" dirty="0">
                <a:solidFill>
                  <a:srgbClr val="C00000"/>
                </a:solidFill>
                <a:latin typeface="Bodoni MT" pitchFamily="18" charset="0"/>
              </a:rPr>
              <a:t>1987 </a:t>
            </a:r>
            <a:r>
              <a:rPr lang="sv-FI" b="1" dirty="0">
                <a:solidFill>
                  <a:srgbClr val="C00000"/>
                </a:solidFill>
                <a:latin typeface="Bodoni MT" pitchFamily="18" charset="0"/>
              </a:rPr>
              <a:t>                                                 </a:t>
            </a:r>
            <a:endParaRPr lang="se-SE" b="1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1293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2" y="105273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Välj källor som redovisar så många av följande </a:t>
            </a:r>
            <a:r>
              <a:rPr lang="se-SE" dirty="0"/>
              <a:t>punkter som möjligt:</a:t>
            </a:r>
          </a:p>
          <a:p>
            <a:endParaRPr lang="se-SE" dirty="0"/>
          </a:p>
          <a:p>
            <a:pPr>
              <a:lnSpc>
                <a:spcPct val="150000"/>
              </a:lnSpc>
            </a:pPr>
            <a:r>
              <a:rPr lang="se-SE" dirty="0"/>
              <a:t>• Namnet på författaren</a:t>
            </a:r>
          </a:p>
          <a:p>
            <a:pPr>
              <a:lnSpc>
                <a:spcPct val="150000"/>
              </a:lnSpc>
            </a:pPr>
            <a:r>
              <a:rPr lang="sv-SE" dirty="0"/>
              <a:t>• Författarens/informatörens titel, yrke eller position</a:t>
            </a:r>
          </a:p>
          <a:p>
            <a:pPr>
              <a:lnSpc>
                <a:spcPct val="150000"/>
              </a:lnSpc>
            </a:pPr>
            <a:r>
              <a:rPr lang="se-SE" dirty="0"/>
              <a:t>• Författarens/informatörens organisationstillhörighet</a:t>
            </a:r>
          </a:p>
          <a:p>
            <a:pPr>
              <a:lnSpc>
                <a:spcPct val="150000"/>
              </a:lnSpc>
            </a:pPr>
            <a:r>
              <a:rPr lang="sv-SE" dirty="0"/>
              <a:t>• Datum när sidan gjordes och eventuella versioner</a:t>
            </a:r>
          </a:p>
          <a:p>
            <a:pPr>
              <a:lnSpc>
                <a:spcPct val="150000"/>
              </a:lnSpc>
            </a:pPr>
            <a:r>
              <a:rPr lang="se-SE" dirty="0"/>
              <a:t>eller uppdateringar</a:t>
            </a:r>
          </a:p>
          <a:p>
            <a:pPr>
              <a:lnSpc>
                <a:spcPct val="150000"/>
              </a:lnSpc>
            </a:pPr>
            <a:r>
              <a:rPr lang="se-SE" dirty="0"/>
              <a:t>• Författarens/informatörens personliga data</a:t>
            </a:r>
          </a:p>
          <a:p>
            <a:pPr>
              <a:lnSpc>
                <a:spcPct val="150000"/>
              </a:lnSpc>
            </a:pPr>
            <a:r>
              <a:rPr lang="se-SE" dirty="0"/>
              <a:t>(adress, telefon etc)</a:t>
            </a:r>
          </a:p>
          <a:p>
            <a:pPr>
              <a:lnSpc>
                <a:spcPct val="150000"/>
              </a:lnSpc>
            </a:pPr>
            <a:r>
              <a:rPr lang="se-SE" dirty="0"/>
              <a:t>• Referenser</a:t>
            </a:r>
          </a:p>
          <a:p>
            <a:pPr>
              <a:lnSpc>
                <a:spcPct val="150000"/>
              </a:lnSpc>
            </a:pPr>
            <a:r>
              <a:rPr lang="se-SE" dirty="0"/>
              <a:t>• Avsikten med informationen</a:t>
            </a:r>
          </a:p>
          <a:p>
            <a:pPr>
              <a:lnSpc>
                <a:spcPct val="150000"/>
              </a:lnSpc>
            </a:pPr>
            <a:r>
              <a:rPr lang="se-SE" dirty="0"/>
              <a:t>• Målgrupp för informationen</a:t>
            </a:r>
          </a:p>
          <a:p>
            <a:endParaRPr lang="se-SE" dirty="0"/>
          </a:p>
        </p:txBody>
      </p:sp>
      <p:sp>
        <p:nvSpPr>
          <p:cNvPr id="3" name="textruta 2"/>
          <p:cNvSpPr txBox="1"/>
          <p:nvPr/>
        </p:nvSpPr>
        <p:spPr>
          <a:xfrm>
            <a:off x="632845" y="34543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Råd vid val av källa på Internet:</a:t>
            </a:r>
          </a:p>
          <a:p>
            <a:endParaRPr lang="se-SE" dirty="0"/>
          </a:p>
        </p:txBody>
      </p:sp>
      <p:pic>
        <p:nvPicPr>
          <p:cNvPr id="1026" name="Picture 2" descr="C:\Users\Miriam Haggmark\AppData\Local\Microsoft\Windows\Temporary Internet Files\Content.IE5\QCJXX05L\MC9003400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843" y="2780928"/>
            <a:ext cx="217747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90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54868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Råd vid val av skriftlig källa (T ex böcker, uppslagsverk, tidskrifter) </a:t>
            </a:r>
            <a:endParaRPr lang="se-SE" dirty="0"/>
          </a:p>
        </p:txBody>
      </p:sp>
      <p:sp>
        <p:nvSpPr>
          <p:cNvPr id="4" name="textruta 3"/>
          <p:cNvSpPr txBox="1"/>
          <p:nvPr/>
        </p:nvSpPr>
        <p:spPr>
          <a:xfrm>
            <a:off x="827584" y="1268760"/>
            <a:ext cx="77768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e-SE" dirty="0"/>
              <a:t>• Namnet på författaren</a:t>
            </a:r>
          </a:p>
          <a:p>
            <a:pPr>
              <a:lnSpc>
                <a:spcPct val="150000"/>
              </a:lnSpc>
            </a:pPr>
            <a:r>
              <a:rPr lang="sv-SE" dirty="0"/>
              <a:t>• Författarens/informatörens titel, yrke eller position</a:t>
            </a:r>
          </a:p>
          <a:p>
            <a:pPr>
              <a:lnSpc>
                <a:spcPct val="150000"/>
              </a:lnSpc>
            </a:pPr>
            <a:r>
              <a:rPr lang="sv-SE" dirty="0"/>
              <a:t>• hur aktuell </a:t>
            </a:r>
            <a:r>
              <a:rPr lang="sv-SE"/>
              <a:t>är informationen - Utgivningsår 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e-SE" dirty="0"/>
              <a:t>eller uppdateringar</a:t>
            </a:r>
          </a:p>
          <a:p>
            <a:pPr>
              <a:lnSpc>
                <a:spcPct val="150000"/>
              </a:lnSpc>
            </a:pPr>
            <a:r>
              <a:rPr lang="se-SE" dirty="0"/>
              <a:t>• Författarens/informatörens personliga data</a:t>
            </a:r>
          </a:p>
          <a:p>
            <a:pPr>
              <a:lnSpc>
                <a:spcPct val="150000"/>
              </a:lnSpc>
            </a:pPr>
            <a:r>
              <a:rPr lang="se-SE" dirty="0"/>
              <a:t>(adress, telefon etc)</a:t>
            </a:r>
          </a:p>
          <a:p>
            <a:pPr>
              <a:lnSpc>
                <a:spcPct val="150000"/>
              </a:lnSpc>
            </a:pPr>
            <a:r>
              <a:rPr lang="se-SE" dirty="0"/>
              <a:t>• Referenser</a:t>
            </a:r>
          </a:p>
          <a:p>
            <a:pPr>
              <a:lnSpc>
                <a:spcPct val="150000"/>
              </a:lnSpc>
            </a:pPr>
            <a:r>
              <a:rPr lang="se-SE" dirty="0"/>
              <a:t>• Avsikten med informationen</a:t>
            </a:r>
          </a:p>
          <a:p>
            <a:pPr>
              <a:lnSpc>
                <a:spcPct val="150000"/>
              </a:lnSpc>
            </a:pPr>
            <a:r>
              <a:rPr lang="se-SE" dirty="0"/>
              <a:t>• Målgrupp för informationen</a:t>
            </a:r>
          </a:p>
          <a:p>
            <a:endParaRPr lang="se-SE" dirty="0"/>
          </a:p>
        </p:txBody>
      </p:sp>
    </p:spTree>
    <p:extLst>
      <p:ext uri="{BB962C8B-B14F-4D97-AF65-F5344CB8AC3E}">
        <p14:creationId xmlns:p14="http://schemas.microsoft.com/office/powerpoint/2010/main" val="416730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ft Arrow 10"/>
          <p:cNvSpPr/>
          <p:nvPr/>
        </p:nvSpPr>
        <p:spPr>
          <a:xfrm rot="19437098">
            <a:off x="6490006" y="1275280"/>
            <a:ext cx="2550216" cy="1713731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Avsändaren 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4089" y="243120"/>
            <a:ext cx="4408313" cy="87791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2400"/>
              </a:spcBef>
              <a:buNone/>
            </a:pPr>
            <a:r>
              <a:rPr lang="sv-SE" sz="3200" dirty="0">
                <a:solidFill>
                  <a:schemeClr val="tx2">
                    <a:lumMod val="50000"/>
                  </a:schemeClr>
                </a:solidFill>
                <a:effectLst/>
                <a:latin typeface="Andalus" pitchFamily="2" charset="-78"/>
                <a:cs typeface="Andalus" pitchFamily="2" charset="-78"/>
              </a:rPr>
              <a:t>TÄNK KÄLLKRITISKT!</a:t>
            </a:r>
            <a:br>
              <a:rPr lang="sv-SE" sz="3200" b="1" kern="0" dirty="0">
                <a:solidFill>
                  <a:schemeClr val="tx2">
                    <a:lumMod val="50000"/>
                  </a:schemeClr>
                </a:solidFill>
                <a:effectLst/>
                <a:latin typeface="Andalus" pitchFamily="2" charset="-78"/>
                <a:ea typeface="Times New Roman"/>
                <a:cs typeface="Andalus" pitchFamily="2" charset="-78"/>
              </a:rPr>
            </a:br>
            <a:endParaRPr lang="sv-SE" sz="3200" dirty="0">
              <a:solidFill>
                <a:schemeClr val="tx2">
                  <a:lumMod val="50000"/>
                </a:schemeClr>
              </a:solidFill>
              <a:effectLst/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6" name="Bild 2" descr="C:\Users\Miriam\AppData\Local\Microsoft\Windows\Temporary Internet Files\Content.IE5\GX2R1OJE\MCj04042630000[1].wmf"/>
          <p:cNvPicPr/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1622885" y="3918079"/>
            <a:ext cx="2662918" cy="2493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72643" y="5789295"/>
            <a:ext cx="1975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0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cs typeface="Arial" pitchFamily="34" charset="0"/>
              </a:rPr>
              <a:t>Mottagaren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5" y="2075309"/>
            <a:ext cx="2552746" cy="192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38151"/>
            <a:ext cx="3487663" cy="287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-27136" y="3093760"/>
            <a:ext cx="2543175" cy="1400808"/>
          </a:xfrm>
          <a:prstGeom prst="cloudCallout">
            <a:avLst>
              <a:gd name="adj1" fmla="val 49403"/>
              <a:gd name="adj2" fmla="val 3884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br>
              <a:rPr kumimoji="0" lang="sv-S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rrington" pitchFamily="82" charset="0"/>
                <a:cs typeface="Arial" pitchFamily="34" charset="0"/>
              </a:rPr>
            </a:b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rrington" pitchFamily="82" charset="0"/>
                <a:cs typeface="Arial" pitchFamily="34" charset="0"/>
              </a:rPr>
              <a:t>Rimligt? Kan detta verkligen stämma?</a:t>
            </a:r>
            <a:endParaRPr kumimoji="0" 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427984" y="2894064"/>
            <a:ext cx="2520280" cy="1800200"/>
          </a:xfrm>
          <a:prstGeom prst="cloudCallout">
            <a:avLst>
              <a:gd name="adj1" fmla="val -97868"/>
              <a:gd name="adj2" fmla="val 126416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rrington" pitchFamily="82" charset="0"/>
                <a:cs typeface="Arial" pitchFamily="34" charset="0"/>
              </a:rPr>
              <a:t>Vad vill källan? Fakta eller åsikt?</a:t>
            </a:r>
            <a:endParaRPr kumimoji="0" lang="sv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788024" y="4494568"/>
            <a:ext cx="2675216" cy="1840270"/>
          </a:xfrm>
          <a:prstGeom prst="cloudCallout">
            <a:avLst>
              <a:gd name="adj1" fmla="val -112449"/>
              <a:gd name="adj2" fmla="val -1878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rrington" pitchFamily="82" charset="0"/>
                <a:cs typeface="Arial" pitchFamily="34" charset="0"/>
              </a:rPr>
              <a:t>Är källan tillförlitlig?</a:t>
            </a: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52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067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5400" dirty="0">
                <a:solidFill>
                  <a:schemeClr val="tx2">
                    <a:lumMod val="50000"/>
                  </a:schemeClr>
                </a:solidFill>
              </a:rPr>
              <a:t>Är källan äkta?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844824"/>
            <a:ext cx="4042792" cy="2736303"/>
          </a:xfrm>
          <a:ln>
            <a:solidFill>
              <a:srgbClr val="C495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v-SE" sz="44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Lucida Calligraphy" pitchFamily="66" charset="0"/>
            </a:endParaRPr>
          </a:p>
          <a:p>
            <a:r>
              <a:rPr lang="sv-SE" sz="3200" dirty="0">
                <a:solidFill>
                  <a:srgbClr val="C49500"/>
                </a:solidFill>
                <a:effectLst/>
                <a:latin typeface="Lucida Calligraphy" pitchFamily="66" charset="0"/>
              </a:rPr>
              <a:t>Är källan det den utger sig för att vara?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C:\Users\Miriam\AppData\Local\Microsoft\Windows\Temporary Internet Files\Content.IE5\8MDIWA50\MC9000448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356203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1865014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8656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218865" y="44125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/>
              <a:t>Verkar det rimligt? 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38233" y="5043487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>
              <a:hlinkClick r:id="rId2" action="ppaction://hlinkfile"/>
            </a:endParaRPr>
          </a:p>
          <a:p>
            <a:endParaRPr lang="sv-SE" sz="2000" b="1" dirty="0">
              <a:hlinkClick r:id="rId2" action="ppaction://hlinkfile"/>
            </a:endParaRPr>
          </a:p>
          <a:p>
            <a:endParaRPr lang="sv-SE" sz="2000" b="1" dirty="0"/>
          </a:p>
        </p:txBody>
      </p:sp>
      <p:pic>
        <p:nvPicPr>
          <p:cNvPr id="1026" name="Picture 2" descr="http://asset.zcache.se/assets/graphics/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5" name="Underrubrik 4">
            <a:extLst>
              <a:ext uri="{FF2B5EF4-FFF2-40B4-BE49-F238E27FC236}">
                <a16:creationId xmlns:a16="http://schemas.microsoft.com/office/drawing/2014/main" id="{650D0CA2-8919-5D45-8F52-141E7CD00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6000" dirty="0"/>
              <a:t>Jorden är platt?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B1CD8CC-59E6-BA40-BF09-68EC2BF6A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581" y="2204864"/>
            <a:ext cx="7175351" cy="1800200"/>
          </a:xfrm>
        </p:spPr>
        <p:txBody>
          <a:bodyPr/>
          <a:lstStyle/>
          <a:p>
            <a:pPr marL="182880" indent="0">
              <a:buNone/>
            </a:pPr>
            <a:r>
              <a:rPr lang="sv-SE" dirty="0" err="1"/>
              <a:t>Klimathotet</a:t>
            </a:r>
            <a:r>
              <a:rPr lang="sv-SE" dirty="0"/>
              <a:t> är påhittat? </a:t>
            </a:r>
          </a:p>
        </p:txBody>
      </p:sp>
    </p:spTree>
    <p:extLst>
      <p:ext uri="{BB962C8B-B14F-4D97-AF65-F5344CB8AC3E}">
        <p14:creationId xmlns:p14="http://schemas.microsoft.com/office/powerpoint/2010/main" val="390959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3120100"/>
            <a:ext cx="44320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dirty="0">
                <a:hlinkClick r:id="rId3" tooltip="Länk till whitehouse.com, öppnas i nytt fönster"/>
              </a:rPr>
              <a:t>www.whitehouse.com</a:t>
            </a:r>
            <a:r>
              <a:rPr lang="sv-SE" sz="2800" dirty="0"/>
              <a:t> </a:t>
            </a:r>
            <a:br>
              <a:rPr lang="sv-SE" sz="2800" dirty="0"/>
            </a:br>
            <a:r>
              <a:rPr lang="sv-SE" sz="2800" dirty="0">
                <a:hlinkClick r:id="rId4" tooltip="Länk till whitehouse.gov, öppnas i nytt fönster"/>
              </a:rPr>
              <a:t>www.whitehouse.gov</a:t>
            </a:r>
            <a:r>
              <a:rPr lang="sv-SE" sz="2800" dirty="0"/>
              <a:t> </a:t>
            </a:r>
            <a:br>
              <a:rPr lang="sv-SE" sz="2800" dirty="0"/>
            </a:br>
            <a:r>
              <a:rPr lang="sv-SE" sz="2800" dirty="0">
                <a:hlinkClick r:id="rId5" tooltip="Länk till whitehouse.net, öppnas i nytt fönster"/>
              </a:rPr>
              <a:t>www.whitehouse.net</a:t>
            </a:r>
            <a:endParaRPr lang="sv-SE" sz="2800" dirty="0"/>
          </a:p>
        </p:txBody>
      </p:sp>
      <p:pic>
        <p:nvPicPr>
          <p:cNvPr id="4098" name="Picture 2" descr="C:\Users\Miriam\AppData\Local\Microsoft\Windows\Temporary Internet Files\Content.IE5\DY5GOIQ5\MP900321133[1]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7"/>
          <a:stretch/>
        </p:blipFill>
        <p:spPr bwMode="auto">
          <a:xfrm>
            <a:off x="5043591" y="2398426"/>
            <a:ext cx="3344833" cy="34481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0.gstatic.com/images?q=tbn:ANd9GcSnQD1SNe-379ctLI5VS9796t1YT1qkqnbf1KwytOjSBMd8FPndYQ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5250"/>
            <a:ext cx="2080703" cy="201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46102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b="1" dirty="0">
                <a:solidFill>
                  <a:schemeClr val="tx2">
                    <a:lumMod val="50000"/>
                  </a:schemeClr>
                </a:solidFill>
              </a:rPr>
              <a:t>Låt dig inte luras!</a:t>
            </a:r>
          </a:p>
        </p:txBody>
      </p:sp>
    </p:spTree>
    <p:extLst>
      <p:ext uri="{BB962C8B-B14F-4D97-AF65-F5344CB8AC3E}">
        <p14:creationId xmlns:p14="http://schemas.microsoft.com/office/powerpoint/2010/main" val="34359216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391152"/>
            <a:ext cx="5544616" cy="3724096"/>
          </a:xfrm>
          <a:prstGeom prst="rect">
            <a:avLst/>
          </a:prstGeom>
          <a:ln w="57150">
            <a:solidFill>
              <a:srgbClr val="C495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sv-SE" sz="2800" dirty="0">
              <a:solidFill>
                <a:srgbClr val="C495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sv-SE" sz="2800" dirty="0">
                <a:solidFill>
                  <a:srgbClr val="C49500"/>
                </a:solidFill>
                <a:effectLst/>
              </a:rPr>
              <a:t>Vem är </a:t>
            </a:r>
            <a:r>
              <a:rPr lang="sv-SE" sz="4000" dirty="0">
                <a:solidFill>
                  <a:srgbClr val="C49500"/>
                </a:solidFill>
                <a:effectLst/>
              </a:rPr>
              <a:t>upphovsman</a:t>
            </a:r>
            <a:r>
              <a:rPr lang="sv-SE" sz="2800" dirty="0">
                <a:solidFill>
                  <a:srgbClr val="C49500"/>
                </a:solidFill>
                <a:effectLst/>
              </a:rPr>
              <a:t>?(ligger bakom källan?) </a:t>
            </a:r>
          </a:p>
          <a:p>
            <a:r>
              <a:rPr lang="sv-SE" sz="2800" dirty="0">
                <a:solidFill>
                  <a:srgbClr val="C49500"/>
                </a:solidFill>
                <a:effectLst/>
              </a:rPr>
              <a:t>Är det någon som kan ämnet? </a:t>
            </a:r>
          </a:p>
          <a:p>
            <a:r>
              <a:rPr lang="sv-SE" sz="2800" dirty="0">
                <a:solidFill>
                  <a:srgbClr val="C49500"/>
                </a:solidFill>
                <a:effectLst/>
              </a:rPr>
              <a:t>Är det någon du känner till och litar på? Vem är ansvarig utgivare om sådan finns? </a:t>
            </a:r>
          </a:p>
          <a:p>
            <a:endParaRPr lang="sv-SE" sz="2800" dirty="0">
              <a:solidFill>
                <a:srgbClr val="C495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000" b="1" dirty="0">
                <a:solidFill>
                  <a:schemeClr val="tx2">
                    <a:lumMod val="50000"/>
                  </a:schemeClr>
                </a:solidFill>
              </a:rPr>
              <a:t>Vem står bakom källan?</a:t>
            </a:r>
          </a:p>
        </p:txBody>
      </p:sp>
      <p:pic>
        <p:nvPicPr>
          <p:cNvPr id="3075" name="Picture 3" descr="C:\Users\Miriam\AppData\Local\Microsoft\Windows\Temporary Internet Files\Content.IE5\4ZUYBR9W\MM90035658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945" y="2607632"/>
            <a:ext cx="1903756" cy="177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9493" y="5179723"/>
            <a:ext cx="1865014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10353C0-6997-9147-B04D-AA90AC78FB1A}"/>
              </a:ext>
            </a:extLst>
          </p:cNvPr>
          <p:cNvSpPr txBox="1"/>
          <p:nvPr/>
        </p:nvSpPr>
        <p:spPr>
          <a:xfrm>
            <a:off x="6372200" y="458112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OBS KOLLA OM DET FINNS</a:t>
            </a:r>
          </a:p>
          <a:p>
            <a:r>
              <a:rPr lang="sv-SE" dirty="0"/>
              <a:t>”OM OSS” ELLER</a:t>
            </a:r>
          </a:p>
          <a:p>
            <a:r>
              <a:rPr lang="sv-SE" dirty="0"/>
              <a:t>”KONTAKTER” PÅ HEMSIDAN. </a:t>
            </a:r>
          </a:p>
        </p:txBody>
      </p:sp>
    </p:spTree>
    <p:extLst>
      <p:ext uri="{BB962C8B-B14F-4D97-AF65-F5344CB8AC3E}">
        <p14:creationId xmlns:p14="http://schemas.microsoft.com/office/powerpoint/2010/main" val="4111512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564904"/>
            <a:ext cx="4464496" cy="3416320"/>
          </a:xfrm>
          <a:prstGeom prst="rect">
            <a:avLst/>
          </a:prstGeom>
          <a:ln w="57150">
            <a:solidFill>
              <a:srgbClr val="C495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sv-SE" sz="2800" b="1" dirty="0"/>
          </a:p>
          <a:p>
            <a:r>
              <a:rPr lang="sv-SE" sz="2800" b="1" dirty="0">
                <a:solidFill>
                  <a:srgbClr val="C49500"/>
                </a:solidFill>
                <a:effectLst/>
              </a:rPr>
              <a:t>Vad har källan för innehåll och vilket är </a:t>
            </a:r>
            <a:r>
              <a:rPr lang="sv-SE" sz="4800" b="1" dirty="0">
                <a:solidFill>
                  <a:srgbClr val="C49500"/>
                </a:solidFill>
                <a:effectLst/>
              </a:rPr>
              <a:t>syftet</a:t>
            </a:r>
            <a:r>
              <a:rPr lang="sv-SE" sz="2800" b="1" dirty="0">
                <a:solidFill>
                  <a:srgbClr val="C49500"/>
                </a:solidFill>
                <a:effectLst/>
              </a:rPr>
              <a:t> med att presentera detta innehåll? Känns informationen trovärdig?</a:t>
            </a:r>
          </a:p>
          <a:p>
            <a:endParaRPr lang="sv-SE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b="1" dirty="0">
                <a:solidFill>
                  <a:schemeClr val="tx2">
                    <a:lumMod val="50000"/>
                  </a:schemeClr>
                </a:solidFill>
                <a:latin typeface="Calibri "/>
              </a:rPr>
              <a:t>Vad vill källan?</a:t>
            </a:r>
          </a:p>
        </p:txBody>
      </p:sp>
      <p:pic>
        <p:nvPicPr>
          <p:cNvPr id="5123" name="Picture 3" descr="C:\Users\Miriam\AppData\Local\Microsoft\Windows\Temporary Internet Files\Content.IE5\4ZUYBR9W\MC9002288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95" y="1556792"/>
            <a:ext cx="3213166" cy="470617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2174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920" y="557714"/>
            <a:ext cx="71489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5400" b="1" dirty="0">
                <a:solidFill>
                  <a:schemeClr val="accent1">
                    <a:lumMod val="50000"/>
                  </a:schemeClr>
                </a:solidFill>
              </a:rPr>
              <a:t>Är innehållet vinklat?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5920" y="2132856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>
                <a:solidFill>
                  <a:schemeClr val="tx2">
                    <a:lumMod val="50000"/>
                  </a:schemeClr>
                </a:solidFill>
              </a:rPr>
              <a:t>En eller fleras åsikter?</a:t>
            </a:r>
          </a:p>
          <a:p>
            <a:endParaRPr lang="sv-SE" sz="4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v-SE" sz="4000" b="1" dirty="0">
                <a:solidFill>
                  <a:schemeClr val="tx2">
                    <a:lumMod val="50000"/>
                  </a:schemeClr>
                </a:solidFill>
              </a:rPr>
              <a:t>Ett eller flera perspektiv?</a:t>
            </a:r>
          </a:p>
        </p:txBody>
      </p:sp>
      <p:pic>
        <p:nvPicPr>
          <p:cNvPr id="5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5931">
            <a:off x="146853" y="1446660"/>
            <a:ext cx="1446607" cy="145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43174" flipH="1">
            <a:off x="6570117" y="1995522"/>
            <a:ext cx="1865014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2552" flipH="1">
            <a:off x="1043608" y="4509120"/>
            <a:ext cx="1865014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Miriam\AppData\Local\Microsoft\Windows\Temporary Internet Files\Content.IE5\0T7GC1G3\MC90023315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0032" y="4227504"/>
            <a:ext cx="1865014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miriam haggmark\AppData\Local\Microsoft\Windows\Temporary Internet Files\Content.IE5\EKEWHTA4\MC900230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92" y="2931047"/>
            <a:ext cx="1456099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C0539114-0966-374F-B024-606E421AE79E}"/>
              </a:ext>
            </a:extLst>
          </p:cNvPr>
          <p:cNvSpPr txBox="1"/>
          <p:nvPr/>
        </p:nvSpPr>
        <p:spPr>
          <a:xfrm>
            <a:off x="2676183" y="5157192"/>
            <a:ext cx="3417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Lyfter författaren fram både bra och dåliga sidor</a:t>
            </a:r>
          </a:p>
          <a:p>
            <a:r>
              <a:rPr lang="sv-SE" dirty="0"/>
              <a:t>Eller är det vinklat?</a:t>
            </a:r>
          </a:p>
        </p:txBody>
      </p:sp>
    </p:spTree>
    <p:extLst>
      <p:ext uri="{BB962C8B-B14F-4D97-AF65-F5344CB8AC3E}">
        <p14:creationId xmlns:p14="http://schemas.microsoft.com/office/powerpoint/2010/main" val="1063267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7566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600" b="1" dirty="0">
                <a:solidFill>
                  <a:schemeClr val="tx2">
                    <a:lumMod val="50000"/>
                  </a:schemeClr>
                </a:solidFill>
              </a:rPr>
              <a:t>Hur presenteras informationen?</a:t>
            </a:r>
          </a:p>
          <a:p>
            <a:endParaRPr lang="sv-SE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67544" y="1664804"/>
            <a:ext cx="5400600" cy="4832092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br>
              <a:rPr lang="sv-SE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2800" dirty="0">
                <a:solidFill>
                  <a:schemeClr val="tx2">
                    <a:lumMod val="50000"/>
                  </a:schemeClr>
                </a:solidFill>
              </a:rPr>
              <a:t>Är det du läser välskrivet eller är det slarvigt och fullt av stavfel? Är det lätt att få en överblick över innehållet? </a:t>
            </a:r>
          </a:p>
          <a:p>
            <a:br>
              <a:rPr lang="sv-SE" sz="2800" u="sng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2800" u="sng" dirty="0">
                <a:solidFill>
                  <a:schemeClr val="tx2">
                    <a:lumMod val="50000"/>
                  </a:schemeClr>
                </a:solidFill>
              </a:rPr>
              <a:t>Om det gäller en text </a:t>
            </a:r>
            <a:r>
              <a:rPr lang="sv-SE" sz="2800" dirty="0">
                <a:solidFill>
                  <a:schemeClr val="tx2">
                    <a:lumMod val="50000"/>
                  </a:schemeClr>
                </a:solidFill>
              </a:rPr>
              <a:t>så titta gärna efter om det finns referenser / en källförteckning som styrker informationen.</a:t>
            </a:r>
            <a:br>
              <a:rPr lang="sv-SE" sz="2800" dirty="0">
                <a:solidFill>
                  <a:schemeClr val="tx2">
                    <a:lumMod val="50000"/>
                  </a:schemeClr>
                </a:solidFill>
              </a:rPr>
            </a:br>
            <a:endParaRPr lang="sv-SE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ankebubbla 3"/>
          <p:cNvSpPr/>
          <p:nvPr/>
        </p:nvSpPr>
        <p:spPr>
          <a:xfrm>
            <a:off x="4860032" y="980728"/>
            <a:ext cx="3888432" cy="1368152"/>
          </a:xfrm>
          <a:prstGeom prst="cloudCallout">
            <a:avLst>
              <a:gd name="adj1" fmla="val 2481"/>
              <a:gd name="adj2" fmla="val 911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FI" sz="2400" dirty="0">
                <a:latin typeface="Tempus Sans ITC" pitchFamily="82" charset="0"/>
              </a:rPr>
              <a:t>Vätenskaplit... ?</a:t>
            </a:r>
            <a:endParaRPr lang="se-SE" sz="2400" dirty="0">
              <a:latin typeface="Tempus Sans ITC" pitchFamily="82" charset="0"/>
            </a:endParaRPr>
          </a:p>
        </p:txBody>
      </p:sp>
      <p:pic>
        <p:nvPicPr>
          <p:cNvPr id="2052" name="Picture 4" descr="C:\Users\miriam haggmark\AppData\Local\Microsoft\Windows\Temporary Internet Files\Content.IE5\D4EL3R8L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29" y="3085430"/>
            <a:ext cx="3571316" cy="294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350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rvel">
  <a:themeElements>
    <a:clrScheme name="Virvel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irvel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rvel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453</TotalTime>
  <Words>436</Words>
  <Application>Microsoft Macintosh PowerPoint</Application>
  <PresentationFormat>Bildspel på skärmen (4:3)</PresentationFormat>
  <Paragraphs>79</Paragraphs>
  <Slides>13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5" baseType="lpstr">
      <vt:lpstr>Andalus</vt:lpstr>
      <vt:lpstr>Arial</vt:lpstr>
      <vt:lpstr>Bodoni MT</vt:lpstr>
      <vt:lpstr>Bradley Hand ITC</vt:lpstr>
      <vt:lpstr>Calibri</vt:lpstr>
      <vt:lpstr>Calibri </vt:lpstr>
      <vt:lpstr>Georgia</vt:lpstr>
      <vt:lpstr>Harrington</vt:lpstr>
      <vt:lpstr>Lucida Calligraphy</vt:lpstr>
      <vt:lpstr>Tempus Sans ITC</vt:lpstr>
      <vt:lpstr>Trebuchet MS</vt:lpstr>
      <vt:lpstr>Virvel</vt:lpstr>
      <vt:lpstr>PowerPoint-presentation</vt:lpstr>
      <vt:lpstr>TÄNK KÄLLKRITISKT! </vt:lpstr>
      <vt:lpstr>Är källan äkta?</vt:lpstr>
      <vt:lpstr>Klimathotet är påhittat?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källkritik Att tänka källkritiskt!</dc:title>
  <dc:creator>Miriam</dc:creator>
  <cp:lastModifiedBy>Oscar Seidler</cp:lastModifiedBy>
  <cp:revision>41</cp:revision>
  <cp:lastPrinted>2011-11-14T07:48:41Z</cp:lastPrinted>
  <dcterms:created xsi:type="dcterms:W3CDTF">2011-08-22T19:56:30Z</dcterms:created>
  <dcterms:modified xsi:type="dcterms:W3CDTF">2020-03-23T12:43:14Z</dcterms:modified>
</cp:coreProperties>
</file>