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7" r:id="rId3"/>
    <p:sldId id="280" r:id="rId4"/>
    <p:sldId id="282" r:id="rId5"/>
    <p:sldId id="283" r:id="rId6"/>
    <p:sldId id="279" r:id="rId7"/>
    <p:sldId id="278" r:id="rId8"/>
    <p:sldId id="272" r:id="rId9"/>
    <p:sldId id="277" r:id="rId10"/>
    <p:sldId id="281" r:id="rId11"/>
    <p:sldId id="258" r:id="rId12"/>
    <p:sldId id="259" r:id="rId13"/>
    <p:sldId id="262" r:id="rId14"/>
    <p:sldId id="265" r:id="rId15"/>
    <p:sldId id="266" r:id="rId16"/>
    <p:sldId id="267" r:id="rId17"/>
    <p:sldId id="276" r:id="rId18"/>
    <p:sldId id="273" r:id="rId19"/>
    <p:sldId id="274" r:id="rId20"/>
    <p:sldId id="260" r:id="rId21"/>
    <p:sldId id="261" r:id="rId22"/>
    <p:sldId id="263" r:id="rId23"/>
    <p:sldId id="264" r:id="rId24"/>
    <p:sldId id="268" r:id="rId25"/>
    <p:sldId id="269" r:id="rId26"/>
    <p:sldId id="270" r:id="rId27"/>
    <p:sldId id="271" r:id="rId28"/>
    <p:sldId id="275" r:id="rId29"/>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805"/>
    <p:restoredTop sz="94422"/>
  </p:normalViewPr>
  <p:slideViewPr>
    <p:cSldViewPr>
      <p:cViewPr>
        <p:scale>
          <a:sx n="100" d="100"/>
          <a:sy n="100" d="100"/>
        </p:scale>
        <p:origin x="1264" y="35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56FC21-F626-495F-807D-14CF6F744077}" type="datetimeFigureOut">
              <a:rPr lang="sv-SE" smtClean="0"/>
              <a:t>2020-02-19</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F191E6-48C7-4456-A662-30F0C59A7A77}" type="slidenum">
              <a:rPr lang="sv-SE" smtClean="0"/>
              <a:t>‹#›</a:t>
            </a:fld>
            <a:endParaRPr lang="sv-SE"/>
          </a:p>
        </p:txBody>
      </p:sp>
    </p:spTree>
    <p:extLst>
      <p:ext uri="{BB962C8B-B14F-4D97-AF65-F5344CB8AC3E}">
        <p14:creationId xmlns:p14="http://schemas.microsoft.com/office/powerpoint/2010/main" val="2344780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0F191E6-48C7-4456-A662-30F0C59A7A77}" type="slidenum">
              <a:rPr lang="sv-SE" smtClean="0"/>
              <a:t>14</a:t>
            </a:fld>
            <a:endParaRPr lang="sv-SE"/>
          </a:p>
        </p:txBody>
      </p:sp>
    </p:spTree>
    <p:extLst>
      <p:ext uri="{BB962C8B-B14F-4D97-AF65-F5344CB8AC3E}">
        <p14:creationId xmlns:p14="http://schemas.microsoft.com/office/powerpoint/2010/main" val="2294791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sv-SE"/>
              <a:t>Klicka här för att ändra format</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en-US" dirty="0"/>
          </a:p>
        </p:txBody>
      </p:sp>
      <p:sp>
        <p:nvSpPr>
          <p:cNvPr id="4" name="Date Placeholder 3"/>
          <p:cNvSpPr>
            <a:spLocks noGrp="1"/>
          </p:cNvSpPr>
          <p:nvPr>
            <p:ph type="dt" sz="half" idx="10"/>
          </p:nvPr>
        </p:nvSpPr>
        <p:spPr/>
        <p:txBody>
          <a:bodyPr/>
          <a:lstStyle/>
          <a:p>
            <a:fld id="{A2EA1ECD-64E5-49DB-811A-6DEC00D54DA4}" type="datetimeFigureOut">
              <a:rPr lang="sv-SE" smtClean="0"/>
              <a:t>2020-02-19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7A4ECA3D-4379-432C-B087-885D77CC857F}" type="slidenum">
              <a:rPr lang="sv-SE" smtClean="0"/>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A2EA1ECD-64E5-49DB-811A-6DEC00D54DA4}" type="datetimeFigureOut">
              <a:rPr lang="sv-SE" smtClean="0"/>
              <a:t>2020-02-19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7A4ECA3D-4379-432C-B087-885D77CC857F}" type="slidenum">
              <a:rPr lang="sv-SE" smtClean="0"/>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sv-SE"/>
              <a:t>Klicka här för att ändra format</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A2EA1ECD-64E5-49DB-811A-6DEC00D54DA4}" type="datetimeFigureOut">
              <a:rPr lang="sv-SE" smtClean="0"/>
              <a:t>2020-02-19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7A4ECA3D-4379-432C-B087-885D77CC857F}" type="slidenum">
              <a:rPr lang="sv-SE" smtClean="0"/>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A2EA1ECD-64E5-49DB-811A-6DEC00D54DA4}" type="datetimeFigureOut">
              <a:rPr lang="sv-SE" smtClean="0"/>
              <a:t>2020-02-19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7A4ECA3D-4379-432C-B087-885D77CC857F}" type="slidenum">
              <a:rPr lang="sv-SE" smtClean="0"/>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sv-SE"/>
              <a:t>Klicka här för att ändra format</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A2EA1ECD-64E5-49DB-811A-6DEC00D54DA4}" type="datetimeFigureOut">
              <a:rPr lang="sv-SE" smtClean="0"/>
              <a:t>2020-02-19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7A4ECA3D-4379-432C-B087-885D77CC857F}" type="slidenum">
              <a:rPr lang="sv-SE" smtClean="0"/>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A2EA1ECD-64E5-49DB-811A-6DEC00D54DA4}" type="datetimeFigureOut">
              <a:rPr lang="sv-SE" smtClean="0"/>
              <a:t>2020-02-19</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7A4ECA3D-4379-432C-B087-885D77CC857F}" type="slidenum">
              <a:rPr lang="sv-SE" smtClean="0"/>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a:t>Klicka här för att ändra format</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7" name="Date Placeholder 6"/>
          <p:cNvSpPr>
            <a:spLocks noGrp="1"/>
          </p:cNvSpPr>
          <p:nvPr>
            <p:ph type="dt" sz="half" idx="10"/>
          </p:nvPr>
        </p:nvSpPr>
        <p:spPr/>
        <p:txBody>
          <a:bodyPr/>
          <a:lstStyle/>
          <a:p>
            <a:fld id="{A2EA1ECD-64E5-49DB-811A-6DEC00D54DA4}" type="datetimeFigureOut">
              <a:rPr lang="sv-SE" smtClean="0"/>
              <a:t>2020-02-19</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7A4ECA3D-4379-432C-B087-885D77CC857F}" type="slidenum">
              <a:rPr lang="sv-SE" smtClean="0"/>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Date Placeholder 2"/>
          <p:cNvSpPr>
            <a:spLocks noGrp="1"/>
          </p:cNvSpPr>
          <p:nvPr>
            <p:ph type="dt" sz="half" idx="10"/>
          </p:nvPr>
        </p:nvSpPr>
        <p:spPr/>
        <p:txBody>
          <a:bodyPr/>
          <a:lstStyle/>
          <a:p>
            <a:fld id="{A2EA1ECD-64E5-49DB-811A-6DEC00D54DA4}" type="datetimeFigureOut">
              <a:rPr lang="sv-SE" smtClean="0"/>
              <a:t>2020-02-19</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7A4ECA3D-4379-432C-B087-885D77CC857F}" type="slidenum">
              <a:rPr lang="sv-SE" smtClean="0"/>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EA1ECD-64E5-49DB-811A-6DEC00D54DA4}" type="datetimeFigureOut">
              <a:rPr lang="sv-SE" smtClean="0"/>
              <a:t>2020-02-19</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7A4ECA3D-4379-432C-B087-885D77CC857F}" type="slidenum">
              <a:rPr lang="sv-SE" smtClean="0"/>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sv-SE"/>
              <a:t>Klicka här för att ändra format</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A2EA1ECD-64E5-49DB-811A-6DEC00D54DA4}" type="datetimeFigureOut">
              <a:rPr lang="sv-SE" smtClean="0"/>
              <a:t>2020-02-19</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7A4ECA3D-4379-432C-B087-885D77CC857F}" type="slidenum">
              <a:rPr lang="sv-SE" smtClean="0"/>
              <a:t>‹#›</a:t>
            </a:fld>
            <a:endParaRPr lang="sv-SE"/>
          </a:p>
        </p:txBody>
      </p:sp>
      <p:sp>
        <p:nvSpPr>
          <p:cNvPr id="9" name="Content Placeholder 8"/>
          <p:cNvSpPr>
            <a:spLocks noGrp="1"/>
          </p:cNvSpPr>
          <p:nvPr>
            <p:ph sz="quarter" idx="13"/>
          </p:nvPr>
        </p:nvSpPr>
        <p:spPr>
          <a:xfrm>
            <a:off x="304800" y="381000"/>
            <a:ext cx="7772400" cy="494284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sv-SE"/>
              <a:t>Klicka här för att ändra format</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8" name="Date Placeholder 7"/>
          <p:cNvSpPr>
            <a:spLocks noGrp="1"/>
          </p:cNvSpPr>
          <p:nvPr>
            <p:ph type="dt" sz="half" idx="10"/>
          </p:nvPr>
        </p:nvSpPr>
        <p:spPr/>
        <p:txBody>
          <a:bodyPr/>
          <a:lstStyle/>
          <a:p>
            <a:fld id="{A2EA1ECD-64E5-49DB-811A-6DEC00D54DA4}" type="datetimeFigureOut">
              <a:rPr lang="sv-SE" smtClean="0"/>
              <a:t>2020-02-19</a:t>
            </a:fld>
            <a:endParaRPr lang="sv-SE"/>
          </a:p>
        </p:txBody>
      </p:sp>
      <p:sp>
        <p:nvSpPr>
          <p:cNvPr id="9" name="Slide Number Placeholder 8"/>
          <p:cNvSpPr>
            <a:spLocks noGrp="1"/>
          </p:cNvSpPr>
          <p:nvPr>
            <p:ph type="sldNum" sz="quarter" idx="11"/>
          </p:nvPr>
        </p:nvSpPr>
        <p:spPr/>
        <p:txBody>
          <a:bodyPr/>
          <a:lstStyle/>
          <a:p>
            <a:fld id="{7A4ECA3D-4379-432C-B087-885D77CC857F}" type="slidenum">
              <a:rPr lang="sv-SE" smtClean="0"/>
              <a:t>‹#›</a:t>
            </a:fld>
            <a:endParaRPr lang="sv-SE"/>
          </a:p>
        </p:txBody>
      </p:sp>
      <p:sp>
        <p:nvSpPr>
          <p:cNvPr id="10" name="Footer Placeholder 9"/>
          <p:cNvSpPr>
            <a:spLocks noGrp="1"/>
          </p:cNvSpPr>
          <p:nvPr>
            <p:ph type="ftr" sz="quarter" idx="12"/>
          </p:nvPr>
        </p:nvSpPr>
        <p:spPr/>
        <p:txBody>
          <a:bodyPr/>
          <a:lstStyle/>
          <a:p>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sv-SE"/>
              <a:t>Klicka här för att ändra format</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7A4ECA3D-4379-432C-B087-885D77CC857F}" type="slidenum">
              <a:rPr lang="sv-SE" smtClean="0"/>
              <a:t>‹#›</a:t>
            </a:fld>
            <a:endParaRPr lang="sv-SE"/>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sv-SE"/>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A2EA1ECD-64E5-49DB-811A-6DEC00D54DA4}" type="datetimeFigureOut">
              <a:rPr lang="sv-SE" smtClean="0"/>
              <a:t>2020-02-19</a:t>
            </a:fld>
            <a:endParaRPr lang="sv-S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larare.at/religion/05_islam/islam_fakta.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stockholmsmoske.se/isla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655" y="0"/>
            <a:ext cx="8847044" cy="5904656"/>
          </a:xfrm>
          <a:prstGeom prst="rect">
            <a:avLst/>
          </a:prstGeom>
        </p:spPr>
      </p:pic>
      <p:sp>
        <p:nvSpPr>
          <p:cNvPr id="5" name="textruta 4"/>
          <p:cNvSpPr txBox="1"/>
          <p:nvPr/>
        </p:nvSpPr>
        <p:spPr>
          <a:xfrm>
            <a:off x="3131840" y="548680"/>
            <a:ext cx="3140499" cy="1446550"/>
          </a:xfrm>
          <a:prstGeom prst="rect">
            <a:avLst/>
          </a:prstGeom>
          <a:noFill/>
        </p:spPr>
        <p:txBody>
          <a:bodyPr wrap="square" rtlCol="0">
            <a:spAutoFit/>
          </a:bodyPr>
          <a:lstStyle/>
          <a:p>
            <a:r>
              <a:rPr lang="sv-SE" sz="8800" dirty="0">
                <a:solidFill>
                  <a:schemeClr val="bg1"/>
                </a:solidFill>
                <a:latin typeface="Baskerville Old Face" panose="02020602080505020303" pitchFamily="18" charset="0"/>
              </a:rPr>
              <a:t>Islam</a:t>
            </a:r>
          </a:p>
        </p:txBody>
      </p:sp>
      <p:sp>
        <p:nvSpPr>
          <p:cNvPr id="6" name="textruta 5"/>
          <p:cNvSpPr txBox="1"/>
          <p:nvPr/>
        </p:nvSpPr>
        <p:spPr>
          <a:xfrm>
            <a:off x="559305" y="4365104"/>
            <a:ext cx="8025390" cy="369332"/>
          </a:xfrm>
          <a:prstGeom prst="rect">
            <a:avLst/>
          </a:prstGeom>
          <a:noFill/>
        </p:spPr>
        <p:txBody>
          <a:bodyPr wrap="square" rtlCol="0">
            <a:spAutoFit/>
          </a:bodyPr>
          <a:lstStyle/>
          <a:p>
            <a:r>
              <a:rPr lang="sv-SE" dirty="0">
                <a:solidFill>
                  <a:schemeClr val="bg1"/>
                </a:solidFill>
              </a:rPr>
              <a:t>Vart är bilden tagen och vad är det som händer på bilden? </a:t>
            </a:r>
          </a:p>
        </p:txBody>
      </p:sp>
    </p:spTree>
    <p:extLst>
      <p:ext uri="{BB962C8B-B14F-4D97-AF65-F5344CB8AC3E}">
        <p14:creationId xmlns:p14="http://schemas.microsoft.com/office/powerpoint/2010/main" val="219566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A9A5B0-BADF-814F-BAC1-3F1FEBF83548}"/>
              </a:ext>
            </a:extLst>
          </p:cNvPr>
          <p:cNvSpPr>
            <a:spLocks noGrp="1"/>
          </p:cNvSpPr>
          <p:nvPr>
            <p:ph type="title"/>
          </p:nvPr>
        </p:nvSpPr>
        <p:spPr/>
        <p:txBody>
          <a:bodyPr/>
          <a:lstStyle/>
          <a:p>
            <a:r>
              <a:rPr lang="sv-SE" dirty="0"/>
              <a:t>Diskutera med din granne</a:t>
            </a:r>
          </a:p>
        </p:txBody>
      </p:sp>
      <p:sp>
        <p:nvSpPr>
          <p:cNvPr id="3" name="Platshållare för innehåll 2">
            <a:extLst>
              <a:ext uri="{FF2B5EF4-FFF2-40B4-BE49-F238E27FC236}">
                <a16:creationId xmlns:a16="http://schemas.microsoft.com/office/drawing/2014/main" id="{934DD476-621E-2046-ABC1-9F82A075D4BE}"/>
              </a:ext>
            </a:extLst>
          </p:cNvPr>
          <p:cNvSpPr>
            <a:spLocks noGrp="1"/>
          </p:cNvSpPr>
          <p:nvPr>
            <p:ph idx="1"/>
          </p:nvPr>
        </p:nvSpPr>
        <p:spPr/>
        <p:txBody>
          <a:bodyPr/>
          <a:lstStyle/>
          <a:p>
            <a:r>
              <a:rPr lang="sv-SE" dirty="0"/>
              <a:t>Vad menas med att Gud gav människan en fri vilja? </a:t>
            </a:r>
          </a:p>
          <a:p>
            <a:pPr marL="114300" indent="0">
              <a:buNone/>
            </a:pPr>
            <a:r>
              <a:rPr lang="sv-SE" dirty="0"/>
              <a:t>Vad betyder detta för människan? Bra eller dåligt enligt er? </a:t>
            </a:r>
          </a:p>
          <a:p>
            <a:pPr marL="114300" indent="0">
              <a:buNone/>
            </a:pPr>
            <a:r>
              <a:rPr lang="sv-SE" dirty="0"/>
              <a:t> </a:t>
            </a:r>
          </a:p>
          <a:p>
            <a:pPr marL="114300" indent="0">
              <a:buNone/>
            </a:pPr>
            <a:r>
              <a:rPr lang="sv-SE" dirty="0"/>
              <a:t>Varför kommer småbarn och djur alltid till himlen? </a:t>
            </a:r>
          </a:p>
          <a:p>
            <a:pPr marL="114300" indent="0">
              <a:buNone/>
            </a:pPr>
            <a:endParaRPr lang="sv-SE" dirty="0"/>
          </a:p>
          <a:p>
            <a:pPr marL="114300" indent="0">
              <a:buNone/>
            </a:pPr>
            <a:endParaRPr lang="sv-SE" dirty="0"/>
          </a:p>
          <a:p>
            <a:pPr marL="114300" indent="0">
              <a:buNone/>
            </a:pPr>
            <a:endParaRPr lang="sv-SE" dirty="0"/>
          </a:p>
        </p:txBody>
      </p:sp>
    </p:spTree>
    <p:extLst>
      <p:ext uri="{BB962C8B-B14F-4D97-AF65-F5344CB8AC3E}">
        <p14:creationId xmlns:p14="http://schemas.microsoft.com/office/powerpoint/2010/main" val="636889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0"/>
            <a:ext cx="8229600" cy="1143000"/>
          </a:xfrm>
        </p:spPr>
        <p:txBody>
          <a:bodyPr/>
          <a:lstStyle/>
          <a:p>
            <a:r>
              <a:rPr lang="sv-SE" dirty="0"/>
              <a:t>Historik</a:t>
            </a:r>
          </a:p>
        </p:txBody>
      </p:sp>
      <p:sp>
        <p:nvSpPr>
          <p:cNvPr id="3" name="Platshållare för innehåll 2"/>
          <p:cNvSpPr>
            <a:spLocks noGrp="1"/>
          </p:cNvSpPr>
          <p:nvPr>
            <p:ph idx="1"/>
          </p:nvPr>
        </p:nvSpPr>
        <p:spPr>
          <a:xfrm>
            <a:off x="0" y="1124744"/>
            <a:ext cx="5112568" cy="5472608"/>
          </a:xfrm>
        </p:spPr>
        <p:txBody>
          <a:bodyPr>
            <a:normAutofit/>
          </a:bodyPr>
          <a:lstStyle/>
          <a:p>
            <a:r>
              <a:rPr lang="sv-SE" sz="2400" dirty="0"/>
              <a:t>Abraham (Ibrahim) räknas som stamfader för islam (Kristendom och Judendom) - Man tror att han levde ca 2000 f.Kr.</a:t>
            </a:r>
          </a:p>
          <a:p>
            <a:r>
              <a:rPr lang="sv-SE" sz="2400" dirty="0"/>
              <a:t>Fick en son, Ismael, tillsammans med Hagar (fru eller tjänstekvinna).</a:t>
            </a:r>
          </a:p>
          <a:p>
            <a:r>
              <a:rPr lang="sv-SE" sz="2400" dirty="0"/>
              <a:t>Ismael anses vara det arabiska folkets förfader (Muhammed ättling till Ismael). Medans Isak är mer betydande för judar och kristna. </a:t>
            </a:r>
          </a:p>
          <a:p>
            <a:r>
              <a:rPr lang="sv-SE" sz="2400" dirty="0"/>
              <a:t>Araber – Ursprungligen beteckning för de olika stammarna (nomadfolk) på arabiska halvön (600 – talet </a:t>
            </a:r>
            <a:r>
              <a:rPr lang="sv-SE" sz="2400" dirty="0" err="1"/>
              <a:t>e.Kr</a:t>
            </a:r>
            <a:r>
              <a:rPr lang="sv-SE" sz="2400" dirty="0"/>
              <a:t>)</a:t>
            </a:r>
          </a:p>
          <a:p>
            <a:pPr marL="0" indent="0">
              <a:buNone/>
            </a:pPr>
            <a:endParaRPr lang="sv-SE" sz="2400" dirty="0"/>
          </a:p>
          <a:p>
            <a:endParaRPr lang="sv-SE" sz="2400" dirty="0"/>
          </a:p>
        </p:txBody>
      </p:sp>
      <p:pic>
        <p:nvPicPr>
          <p:cNvPr id="6" name="Bildobjekt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04792" y="1052736"/>
            <a:ext cx="3202121" cy="4464495"/>
          </a:xfrm>
          <a:prstGeom prst="rect">
            <a:avLst/>
          </a:prstGeom>
        </p:spPr>
      </p:pic>
    </p:spTree>
    <p:extLst>
      <p:ext uri="{BB962C8B-B14F-4D97-AF65-F5344CB8AC3E}">
        <p14:creationId xmlns:p14="http://schemas.microsoft.com/office/powerpoint/2010/main" val="411098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8723" y="968089"/>
            <a:ext cx="5616624" cy="5616624"/>
          </a:xfrm>
          <a:prstGeom prst="rect">
            <a:avLst/>
          </a:prstGeom>
        </p:spPr>
      </p:pic>
      <p:sp>
        <p:nvSpPr>
          <p:cNvPr id="2" name="Rubrik 1"/>
          <p:cNvSpPr>
            <a:spLocks noGrp="1"/>
          </p:cNvSpPr>
          <p:nvPr>
            <p:ph type="title"/>
          </p:nvPr>
        </p:nvSpPr>
        <p:spPr>
          <a:xfrm>
            <a:off x="395536" y="156917"/>
            <a:ext cx="8229600" cy="836712"/>
          </a:xfrm>
        </p:spPr>
        <p:txBody>
          <a:bodyPr/>
          <a:lstStyle/>
          <a:p>
            <a:r>
              <a:rPr lang="sv-SE" dirty="0"/>
              <a:t>Muhammed</a:t>
            </a:r>
          </a:p>
        </p:txBody>
      </p:sp>
      <p:sp>
        <p:nvSpPr>
          <p:cNvPr id="3" name="Platshållare för innehåll 2"/>
          <p:cNvSpPr>
            <a:spLocks noGrp="1"/>
          </p:cNvSpPr>
          <p:nvPr>
            <p:ph idx="1"/>
          </p:nvPr>
        </p:nvSpPr>
        <p:spPr>
          <a:xfrm>
            <a:off x="611560" y="1000263"/>
            <a:ext cx="4680520" cy="4968552"/>
          </a:xfrm>
        </p:spPr>
        <p:txBody>
          <a:bodyPr>
            <a:normAutofit/>
          </a:bodyPr>
          <a:lstStyle/>
          <a:p>
            <a:r>
              <a:rPr lang="sv-SE" sz="2400" dirty="0"/>
              <a:t>Muhammed räknas som grundare av islam. Kallas för den siste profeten. (Profet - förutsäger eller förutspår -  en religiös förkunnare)</a:t>
            </a:r>
          </a:p>
          <a:p>
            <a:pPr marL="114300" indent="0">
              <a:buNone/>
            </a:pPr>
            <a:endParaRPr lang="sv-SE" sz="2400" dirty="0"/>
          </a:p>
          <a:p>
            <a:r>
              <a:rPr lang="sv-SE" sz="2400" dirty="0"/>
              <a:t>Föddes i </a:t>
            </a:r>
            <a:r>
              <a:rPr lang="sv-SE" sz="2400" dirty="0" err="1"/>
              <a:t>Mekka</a:t>
            </a:r>
            <a:r>
              <a:rPr lang="sv-SE" sz="2400" dirty="0"/>
              <a:t> ca 570 </a:t>
            </a:r>
            <a:r>
              <a:rPr lang="sv-SE" sz="2400" dirty="0" err="1"/>
              <a:t>e.Kr</a:t>
            </a:r>
            <a:r>
              <a:rPr lang="sv-SE" sz="2400" dirty="0"/>
              <a:t> och dog 632 e.Kr. </a:t>
            </a:r>
          </a:p>
          <a:p>
            <a:pPr marL="114300" indent="0">
              <a:buNone/>
            </a:pPr>
            <a:endParaRPr lang="sv-SE" sz="2400" dirty="0"/>
          </a:p>
          <a:p>
            <a:r>
              <a:rPr lang="sv-SE" sz="2400" dirty="0"/>
              <a:t>Spred läran/predikade om en Gud (monteism)</a:t>
            </a:r>
          </a:p>
          <a:p>
            <a:endParaRPr lang="sv-SE" sz="2400" dirty="0"/>
          </a:p>
          <a:p>
            <a:endParaRPr lang="sv-SE" dirty="0"/>
          </a:p>
          <a:p>
            <a:endParaRPr lang="sv-SE" dirty="0"/>
          </a:p>
        </p:txBody>
      </p:sp>
      <p:sp>
        <p:nvSpPr>
          <p:cNvPr id="5" name="textruta 4"/>
          <p:cNvSpPr txBox="1"/>
          <p:nvPr/>
        </p:nvSpPr>
        <p:spPr>
          <a:xfrm>
            <a:off x="5220072" y="5606040"/>
            <a:ext cx="4392488" cy="461665"/>
          </a:xfrm>
          <a:prstGeom prst="rect">
            <a:avLst/>
          </a:prstGeom>
          <a:noFill/>
        </p:spPr>
        <p:txBody>
          <a:bodyPr wrap="square" rtlCol="0">
            <a:spAutoFit/>
          </a:bodyPr>
          <a:lstStyle/>
          <a:p>
            <a:r>
              <a:rPr lang="sv-SE" sz="2400" dirty="0"/>
              <a:t>Får man avbilda Muhammed?</a:t>
            </a:r>
          </a:p>
        </p:txBody>
      </p:sp>
    </p:spTree>
    <p:extLst>
      <p:ext uri="{BB962C8B-B14F-4D97-AF65-F5344CB8AC3E}">
        <p14:creationId xmlns:p14="http://schemas.microsoft.com/office/powerpoint/2010/main" val="80075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116632"/>
            <a:ext cx="7620000" cy="1143000"/>
          </a:xfrm>
        </p:spPr>
        <p:txBody>
          <a:bodyPr/>
          <a:lstStyle/>
          <a:p>
            <a:r>
              <a:rPr lang="sv-SE" dirty="0"/>
              <a:t>Spridning</a:t>
            </a:r>
          </a:p>
        </p:txBody>
      </p:sp>
      <p:sp>
        <p:nvSpPr>
          <p:cNvPr id="3" name="Platshållare för innehåll 2"/>
          <p:cNvSpPr>
            <a:spLocks noGrp="1"/>
          </p:cNvSpPr>
          <p:nvPr>
            <p:ph idx="1"/>
          </p:nvPr>
        </p:nvSpPr>
        <p:spPr>
          <a:xfrm>
            <a:off x="0" y="1268760"/>
            <a:ext cx="8445429" cy="1656184"/>
          </a:xfrm>
        </p:spPr>
        <p:txBody>
          <a:bodyPr>
            <a:normAutofit/>
          </a:bodyPr>
          <a:lstStyle/>
          <a:p>
            <a:r>
              <a:rPr lang="sv-SE" sz="2000" dirty="0"/>
              <a:t>Efter Muhammeds död utsågs Abu </a:t>
            </a:r>
            <a:r>
              <a:rPr lang="sv-SE" sz="2000" dirty="0" err="1"/>
              <a:t>Bakr</a:t>
            </a:r>
            <a:r>
              <a:rPr lang="sv-SE" sz="2000" dirty="0"/>
              <a:t> till kalif  (= ställföreträdare för Gud)</a:t>
            </a:r>
          </a:p>
          <a:p>
            <a:r>
              <a:rPr lang="sv-SE" sz="2000" dirty="0"/>
              <a:t>Islam började sprida sig utanför den arabiska halvön. </a:t>
            </a:r>
          </a:p>
          <a:p>
            <a:endParaRPr lang="sv-SE"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3" y="1984061"/>
            <a:ext cx="5097565" cy="4277780"/>
          </a:xfrm>
          <a:prstGeom prst="rect">
            <a:avLst/>
          </a:prstGeom>
        </p:spPr>
      </p:pic>
      <p:sp>
        <p:nvSpPr>
          <p:cNvPr id="5" name="textruta 4"/>
          <p:cNvSpPr txBox="1"/>
          <p:nvPr/>
        </p:nvSpPr>
        <p:spPr>
          <a:xfrm>
            <a:off x="163991" y="2282011"/>
            <a:ext cx="3456384" cy="4124206"/>
          </a:xfrm>
          <a:prstGeom prst="rect">
            <a:avLst/>
          </a:prstGeom>
          <a:noFill/>
        </p:spPr>
        <p:txBody>
          <a:bodyPr wrap="square" rtlCol="0">
            <a:spAutoFit/>
          </a:bodyPr>
          <a:lstStyle/>
          <a:p>
            <a:pPr marL="342900" indent="-342900">
              <a:buFont typeface="Arial" panose="020B0604020202020204" pitchFamily="34" charset="0"/>
              <a:buChar char="•"/>
            </a:pPr>
            <a:r>
              <a:rPr lang="sv-SE" sz="2000" dirty="0"/>
              <a:t>Det muslimska väldet omfattade i början på 700-talet Spanien, Nordafrika, Mellanöstern och Persien bort till Indusfloden i Indien</a:t>
            </a:r>
          </a:p>
          <a:p>
            <a:pPr marL="342900" indent="-342900">
              <a:buFont typeface="Arial" panose="020B0604020202020204" pitchFamily="34" charset="0"/>
              <a:buChar char="•"/>
            </a:pPr>
            <a:endParaRPr lang="sv-SE" sz="2000" dirty="0"/>
          </a:p>
          <a:p>
            <a:pPr marL="342900" indent="-342900">
              <a:buFont typeface="Arial" panose="020B0604020202020204" pitchFamily="34" charset="0"/>
              <a:buChar char="•"/>
            </a:pPr>
            <a:r>
              <a:rPr lang="sv-SE" sz="2000" dirty="0"/>
              <a:t>Islam har – liksom kristendomen - varit en stridbar religion. Men de arabiska erövrarna under 600-talet tvingade inte människor att bli muslimer.</a:t>
            </a:r>
          </a:p>
          <a:p>
            <a:endParaRPr lang="sv-SE" sz="2200" dirty="0"/>
          </a:p>
        </p:txBody>
      </p:sp>
      <p:sp>
        <p:nvSpPr>
          <p:cNvPr id="6" name="textruta 5"/>
          <p:cNvSpPr txBox="1"/>
          <p:nvPr/>
        </p:nvSpPr>
        <p:spPr>
          <a:xfrm>
            <a:off x="1100612" y="6246399"/>
            <a:ext cx="7344816" cy="369332"/>
          </a:xfrm>
          <a:prstGeom prst="rect">
            <a:avLst/>
          </a:prstGeom>
          <a:noFill/>
        </p:spPr>
        <p:txBody>
          <a:bodyPr wrap="square" rtlCol="0">
            <a:spAutoFit/>
          </a:bodyPr>
          <a:lstStyle/>
          <a:p>
            <a:r>
              <a:rPr lang="sv-SE" dirty="0"/>
              <a:t>Utbredning – Norra Afrika, Mellanöstern, Centralasien och Indonesien.</a:t>
            </a:r>
          </a:p>
        </p:txBody>
      </p:sp>
    </p:spTree>
    <p:extLst>
      <p:ext uri="{BB962C8B-B14F-4D97-AF65-F5344CB8AC3E}">
        <p14:creationId xmlns:p14="http://schemas.microsoft.com/office/powerpoint/2010/main" val="372330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58139" y="188640"/>
            <a:ext cx="5842992" cy="1143000"/>
          </a:xfrm>
        </p:spPr>
        <p:txBody>
          <a:bodyPr/>
          <a:lstStyle/>
          <a:p>
            <a:r>
              <a:rPr lang="sv-SE" dirty="0"/>
              <a:t>Att leva som muslim</a:t>
            </a:r>
          </a:p>
        </p:txBody>
      </p:sp>
      <p:sp>
        <p:nvSpPr>
          <p:cNvPr id="3" name="Platshållare för innehåll 2"/>
          <p:cNvSpPr>
            <a:spLocks noGrp="1"/>
          </p:cNvSpPr>
          <p:nvPr>
            <p:ph idx="1"/>
          </p:nvPr>
        </p:nvSpPr>
        <p:spPr>
          <a:xfrm>
            <a:off x="439154" y="1628800"/>
            <a:ext cx="7620000" cy="729518"/>
          </a:xfrm>
        </p:spPr>
        <p:txBody>
          <a:bodyPr/>
          <a:lstStyle/>
          <a:p>
            <a:pPr marL="114300" indent="0">
              <a:buNone/>
            </a:pPr>
            <a:r>
              <a:rPr lang="sv-SE" dirty="0"/>
              <a:t>En troende muslim skall försöka leva efter de fem grundpelarna.</a:t>
            </a:r>
          </a:p>
          <a:p>
            <a:pPr marL="114300" indent="0">
              <a:buNone/>
            </a:pPr>
            <a:endParaRPr lang="sv-SE" dirty="0"/>
          </a:p>
        </p:txBody>
      </p:sp>
      <p:pic>
        <p:nvPicPr>
          <p:cNvPr id="8" name="Bildobjekt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842" y="3659623"/>
            <a:ext cx="1226516" cy="1594471"/>
          </a:xfrm>
          <a:prstGeom prst="rect">
            <a:avLst/>
          </a:prstGeom>
        </p:spPr>
      </p:pic>
      <p:sp>
        <p:nvSpPr>
          <p:cNvPr id="13" name="Rektangel 12"/>
          <p:cNvSpPr/>
          <p:nvPr/>
        </p:nvSpPr>
        <p:spPr>
          <a:xfrm>
            <a:off x="-22700" y="2852936"/>
            <a:ext cx="1789401" cy="923330"/>
          </a:xfrm>
          <a:prstGeom prst="rect">
            <a:avLst/>
          </a:prstGeom>
        </p:spPr>
        <p:txBody>
          <a:bodyPr wrap="none">
            <a:spAutoFit/>
          </a:bodyPr>
          <a:lstStyle/>
          <a:p>
            <a:r>
              <a:rPr lang="sv-SE" b="1" dirty="0"/>
              <a:t>Trosbekännelsen</a:t>
            </a:r>
          </a:p>
          <a:p>
            <a:pPr algn="ctr"/>
            <a:r>
              <a:rPr lang="sv-SE" b="1" dirty="0"/>
              <a:t>- </a:t>
            </a:r>
            <a:r>
              <a:rPr lang="sv-SE" b="1" dirty="0" err="1"/>
              <a:t>Shahada</a:t>
            </a:r>
            <a:endParaRPr lang="sv-SE" b="1" dirty="0"/>
          </a:p>
          <a:p>
            <a:pPr algn="ctr"/>
            <a:endParaRPr lang="sv-SE" b="1" dirty="0"/>
          </a:p>
        </p:txBody>
      </p:sp>
      <p:pic>
        <p:nvPicPr>
          <p:cNvPr id="14" name="Bildobjekt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7373" y="3660366"/>
            <a:ext cx="1226516" cy="1594471"/>
          </a:xfrm>
          <a:prstGeom prst="rect">
            <a:avLst/>
          </a:prstGeom>
        </p:spPr>
      </p:pic>
      <p:pic>
        <p:nvPicPr>
          <p:cNvPr id="15" name="Bildobjekt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896" y="3618754"/>
            <a:ext cx="1226516" cy="1594471"/>
          </a:xfrm>
          <a:prstGeom prst="rect">
            <a:avLst/>
          </a:prstGeom>
        </p:spPr>
      </p:pic>
      <p:pic>
        <p:nvPicPr>
          <p:cNvPr id="16" name="Bildobjekt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9514" y="3637157"/>
            <a:ext cx="1226516" cy="1594471"/>
          </a:xfrm>
          <a:prstGeom prst="rect">
            <a:avLst/>
          </a:prstGeom>
        </p:spPr>
      </p:pic>
      <p:pic>
        <p:nvPicPr>
          <p:cNvPr id="17" name="Bildobjekt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3659622"/>
            <a:ext cx="1226516" cy="1594471"/>
          </a:xfrm>
          <a:prstGeom prst="rect">
            <a:avLst/>
          </a:prstGeom>
        </p:spPr>
      </p:pic>
      <p:sp>
        <p:nvSpPr>
          <p:cNvPr id="18" name="Rektangel 17"/>
          <p:cNvSpPr/>
          <p:nvPr/>
        </p:nvSpPr>
        <p:spPr>
          <a:xfrm>
            <a:off x="2123727" y="2852936"/>
            <a:ext cx="800219" cy="923330"/>
          </a:xfrm>
          <a:prstGeom prst="rect">
            <a:avLst/>
          </a:prstGeom>
        </p:spPr>
        <p:txBody>
          <a:bodyPr wrap="none">
            <a:spAutoFit/>
          </a:bodyPr>
          <a:lstStyle/>
          <a:p>
            <a:r>
              <a:rPr lang="sv-SE" b="1" dirty="0"/>
              <a:t>Bönen</a:t>
            </a:r>
          </a:p>
          <a:p>
            <a:pPr algn="ctr"/>
            <a:r>
              <a:rPr lang="sv-SE" b="1" dirty="0"/>
              <a:t>- Salat</a:t>
            </a:r>
          </a:p>
          <a:p>
            <a:pPr algn="ctr"/>
            <a:endParaRPr lang="sv-SE" b="1" dirty="0"/>
          </a:p>
        </p:txBody>
      </p:sp>
      <p:sp>
        <p:nvSpPr>
          <p:cNvPr id="19" name="Rektangel 18"/>
          <p:cNvSpPr/>
          <p:nvPr/>
        </p:nvSpPr>
        <p:spPr>
          <a:xfrm>
            <a:off x="3750561" y="2852936"/>
            <a:ext cx="1075936" cy="923330"/>
          </a:xfrm>
          <a:prstGeom prst="rect">
            <a:avLst/>
          </a:prstGeom>
        </p:spPr>
        <p:txBody>
          <a:bodyPr wrap="none">
            <a:spAutoFit/>
          </a:bodyPr>
          <a:lstStyle/>
          <a:p>
            <a:r>
              <a:rPr lang="sv-SE" b="1" dirty="0"/>
              <a:t>Allmosan</a:t>
            </a:r>
          </a:p>
          <a:p>
            <a:pPr algn="ctr"/>
            <a:r>
              <a:rPr lang="sv-SE" b="1" dirty="0"/>
              <a:t>- </a:t>
            </a:r>
            <a:r>
              <a:rPr lang="sv-SE" b="1" dirty="0" err="1"/>
              <a:t>Zakat</a:t>
            </a:r>
            <a:endParaRPr lang="sv-SE" b="1" dirty="0"/>
          </a:p>
          <a:p>
            <a:pPr algn="ctr"/>
            <a:endParaRPr lang="sv-SE" b="1" dirty="0"/>
          </a:p>
        </p:txBody>
      </p:sp>
      <p:sp>
        <p:nvSpPr>
          <p:cNvPr id="20" name="Rektangel 19"/>
          <p:cNvSpPr/>
          <p:nvPr/>
        </p:nvSpPr>
        <p:spPr>
          <a:xfrm>
            <a:off x="5672918" y="2852936"/>
            <a:ext cx="935577" cy="923330"/>
          </a:xfrm>
          <a:prstGeom prst="rect">
            <a:avLst/>
          </a:prstGeom>
        </p:spPr>
        <p:txBody>
          <a:bodyPr wrap="none">
            <a:spAutoFit/>
          </a:bodyPr>
          <a:lstStyle/>
          <a:p>
            <a:r>
              <a:rPr lang="sv-SE" b="1" dirty="0"/>
              <a:t>Fastan</a:t>
            </a:r>
          </a:p>
          <a:p>
            <a:pPr algn="ctr"/>
            <a:r>
              <a:rPr lang="sv-SE" b="1" dirty="0"/>
              <a:t>- </a:t>
            </a:r>
            <a:r>
              <a:rPr lang="sv-SE" b="1" dirty="0" err="1"/>
              <a:t>Sawm</a:t>
            </a:r>
            <a:endParaRPr lang="sv-SE" b="1" dirty="0"/>
          </a:p>
          <a:p>
            <a:pPr algn="ctr"/>
            <a:endParaRPr lang="sv-SE" b="1" dirty="0"/>
          </a:p>
        </p:txBody>
      </p:sp>
      <p:sp>
        <p:nvSpPr>
          <p:cNvPr id="21" name="Rektangel 20"/>
          <p:cNvSpPr/>
          <p:nvPr/>
        </p:nvSpPr>
        <p:spPr>
          <a:xfrm>
            <a:off x="7062861" y="2852936"/>
            <a:ext cx="1159228" cy="923330"/>
          </a:xfrm>
          <a:prstGeom prst="rect">
            <a:avLst/>
          </a:prstGeom>
        </p:spPr>
        <p:txBody>
          <a:bodyPr wrap="none">
            <a:spAutoFit/>
          </a:bodyPr>
          <a:lstStyle/>
          <a:p>
            <a:r>
              <a:rPr lang="sv-SE" b="1" dirty="0"/>
              <a:t>Vallfärden</a:t>
            </a:r>
          </a:p>
          <a:p>
            <a:pPr algn="ctr"/>
            <a:r>
              <a:rPr lang="sv-SE" b="1" dirty="0"/>
              <a:t>- </a:t>
            </a:r>
            <a:r>
              <a:rPr lang="sv-SE" b="1" dirty="0" err="1"/>
              <a:t>Hajj</a:t>
            </a:r>
            <a:endParaRPr lang="sv-SE" b="1" dirty="0"/>
          </a:p>
          <a:p>
            <a:pPr algn="ctr"/>
            <a:endParaRPr lang="sv-SE" b="1" dirty="0"/>
          </a:p>
        </p:txBody>
      </p:sp>
    </p:spTree>
    <p:extLst>
      <p:ext uri="{BB962C8B-B14F-4D97-AF65-F5344CB8AC3E}">
        <p14:creationId xmlns:p14="http://schemas.microsoft.com/office/powerpoint/2010/main" val="400910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19"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2086" y="2204864"/>
            <a:ext cx="3737788" cy="4013980"/>
          </a:xfrm>
          <a:prstGeom prst="rect">
            <a:avLst/>
          </a:prstGeom>
        </p:spPr>
      </p:pic>
      <p:sp>
        <p:nvSpPr>
          <p:cNvPr id="2" name="Rubrik 1"/>
          <p:cNvSpPr>
            <a:spLocks noGrp="1"/>
          </p:cNvSpPr>
          <p:nvPr>
            <p:ph type="title"/>
          </p:nvPr>
        </p:nvSpPr>
        <p:spPr/>
        <p:txBody>
          <a:bodyPr/>
          <a:lstStyle/>
          <a:p>
            <a:r>
              <a:rPr lang="sv-SE" dirty="0"/>
              <a:t>De fem grundpelarna</a:t>
            </a:r>
          </a:p>
        </p:txBody>
      </p:sp>
      <p:sp>
        <p:nvSpPr>
          <p:cNvPr id="3" name="Platshållare för innehåll 2"/>
          <p:cNvSpPr>
            <a:spLocks noGrp="1"/>
          </p:cNvSpPr>
          <p:nvPr>
            <p:ph idx="1"/>
          </p:nvPr>
        </p:nvSpPr>
        <p:spPr>
          <a:xfrm>
            <a:off x="103459" y="1268760"/>
            <a:ext cx="7642059" cy="948172"/>
          </a:xfrm>
        </p:spPr>
        <p:txBody>
          <a:bodyPr>
            <a:normAutofit lnSpcReduction="10000"/>
          </a:bodyPr>
          <a:lstStyle/>
          <a:p>
            <a:r>
              <a:rPr lang="sv-SE" sz="2000" b="1" u="sng" dirty="0"/>
              <a:t>Trosbekännelsen</a:t>
            </a:r>
            <a:r>
              <a:rPr lang="sv-SE" sz="2000" dirty="0"/>
              <a:t> – Varje muslim måste acceptera den islamiska trosbekännelsen ” Det finns ingen Gud utom Gud och Muhammed är hans sändebud”. </a:t>
            </a:r>
            <a:endParaRPr lang="sv-SE" sz="2000" b="1" dirty="0"/>
          </a:p>
          <a:p>
            <a:endParaRPr lang="sv-SE" sz="2000" dirty="0"/>
          </a:p>
          <a:p>
            <a:endParaRPr lang="sv-SE" sz="2000" dirty="0"/>
          </a:p>
          <a:p>
            <a:endParaRPr lang="sv-SE" dirty="0"/>
          </a:p>
        </p:txBody>
      </p:sp>
      <p:sp>
        <p:nvSpPr>
          <p:cNvPr id="5" name="textruta 4"/>
          <p:cNvSpPr txBox="1"/>
          <p:nvPr/>
        </p:nvSpPr>
        <p:spPr>
          <a:xfrm>
            <a:off x="138839" y="2333890"/>
            <a:ext cx="4104456" cy="4524315"/>
          </a:xfrm>
          <a:prstGeom prst="rect">
            <a:avLst/>
          </a:prstGeom>
          <a:noFill/>
        </p:spPr>
        <p:txBody>
          <a:bodyPr wrap="square" rtlCol="0">
            <a:spAutoFit/>
          </a:bodyPr>
          <a:lstStyle/>
          <a:p>
            <a:pPr marL="285750" indent="-285750">
              <a:buFont typeface="Arial" panose="020B0604020202020204" pitchFamily="34" charset="0"/>
              <a:buChar char="•"/>
            </a:pPr>
            <a:r>
              <a:rPr lang="sv-SE" b="1" u="sng" dirty="0"/>
              <a:t>Bönen</a:t>
            </a:r>
            <a:r>
              <a:rPr lang="sv-SE" dirty="0"/>
              <a:t> – Varje troende bör be fem gånger om dagen, med huvudet riktat mot </a:t>
            </a:r>
            <a:r>
              <a:rPr lang="sv-SE" dirty="0" err="1"/>
              <a:t>Mekka</a:t>
            </a:r>
            <a:r>
              <a:rPr lang="sv-SE" dirty="0"/>
              <a:t>. Varje bön börjar med 'Gud är större'. En muslim kan be var han vill, men fredagsbönen bör helst ske i en moské. Bönen ska just visa att man underkastar sig Gud och det är också därför man knäböjer. </a:t>
            </a:r>
          </a:p>
          <a:p>
            <a:pPr marL="114300" indent="0">
              <a:buNone/>
            </a:pPr>
            <a:endParaRPr lang="sv-SE" dirty="0"/>
          </a:p>
          <a:p>
            <a:pPr marL="285750" indent="-285750">
              <a:buFont typeface="Arial" panose="020B0604020202020204" pitchFamily="34" charset="0"/>
              <a:buChar char="•"/>
            </a:pPr>
            <a:r>
              <a:rPr lang="sv-SE" b="1" dirty="0"/>
              <a:t>Allmosan – </a:t>
            </a:r>
            <a:r>
              <a:rPr lang="sv-SE" dirty="0"/>
              <a:t>Att hjälpa människor i nöd var ett av Muhammeds budskap och därför har muslimer som plikt att ge allmosor om de kan till fattiga och behövande (2,5 % av ens förmögenhet/inkomst).</a:t>
            </a:r>
          </a:p>
          <a:p>
            <a:endParaRPr lang="sv-SE" dirty="0"/>
          </a:p>
        </p:txBody>
      </p:sp>
    </p:spTree>
    <p:extLst>
      <p:ext uri="{BB962C8B-B14F-4D97-AF65-F5344CB8AC3E}">
        <p14:creationId xmlns:p14="http://schemas.microsoft.com/office/powerpoint/2010/main" val="245050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8512" y="3150889"/>
            <a:ext cx="4513350" cy="3024336"/>
          </a:xfrm>
          <a:prstGeom prst="rect">
            <a:avLst/>
          </a:prstGeom>
        </p:spPr>
      </p:pic>
      <p:sp>
        <p:nvSpPr>
          <p:cNvPr id="2" name="Rubrik 1"/>
          <p:cNvSpPr>
            <a:spLocks noGrp="1"/>
          </p:cNvSpPr>
          <p:nvPr>
            <p:ph type="title"/>
          </p:nvPr>
        </p:nvSpPr>
        <p:spPr/>
        <p:txBody>
          <a:bodyPr/>
          <a:lstStyle/>
          <a:p>
            <a:r>
              <a:rPr lang="sv-SE" dirty="0"/>
              <a:t>De fem grundpelarna</a:t>
            </a:r>
          </a:p>
        </p:txBody>
      </p:sp>
      <p:sp>
        <p:nvSpPr>
          <p:cNvPr id="3" name="Platshållare för innehåll 2"/>
          <p:cNvSpPr>
            <a:spLocks noGrp="1"/>
          </p:cNvSpPr>
          <p:nvPr>
            <p:ph idx="1"/>
          </p:nvPr>
        </p:nvSpPr>
        <p:spPr>
          <a:xfrm>
            <a:off x="213583" y="1538715"/>
            <a:ext cx="7620000" cy="1296144"/>
          </a:xfrm>
        </p:spPr>
        <p:txBody>
          <a:bodyPr/>
          <a:lstStyle/>
          <a:p>
            <a:r>
              <a:rPr lang="sv-SE" sz="2000" b="1" u="sng" dirty="0"/>
              <a:t>Fastan</a:t>
            </a:r>
            <a:r>
              <a:rPr lang="sv-SE" sz="2000" dirty="0"/>
              <a:t> - Under den nionde månaden i den muslimska kalendern, </a:t>
            </a:r>
            <a:r>
              <a:rPr lang="sv-SE" sz="2000" i="1" dirty="0"/>
              <a:t>Ramadan</a:t>
            </a:r>
            <a:r>
              <a:rPr lang="sv-SE" sz="2000" dirty="0"/>
              <a:t>, ska alla fasta från solens uppgång tills den gått ned. Det är en tid för eftertanke. En tid att tänka på Gud.</a:t>
            </a:r>
          </a:p>
          <a:p>
            <a:pPr marL="114300" indent="0">
              <a:buNone/>
            </a:pPr>
            <a:endParaRPr lang="sv-SE" sz="2000" dirty="0"/>
          </a:p>
          <a:p>
            <a:endParaRPr lang="sv-SE" sz="2000" b="1" u="sng" dirty="0"/>
          </a:p>
          <a:p>
            <a:endParaRPr lang="sv-SE" dirty="0"/>
          </a:p>
        </p:txBody>
      </p:sp>
      <p:sp>
        <p:nvSpPr>
          <p:cNvPr id="5" name="textruta 4"/>
          <p:cNvSpPr txBox="1"/>
          <p:nvPr/>
        </p:nvSpPr>
        <p:spPr>
          <a:xfrm>
            <a:off x="213583" y="2851836"/>
            <a:ext cx="3456384" cy="3693319"/>
          </a:xfrm>
          <a:prstGeom prst="rect">
            <a:avLst/>
          </a:prstGeom>
          <a:noFill/>
        </p:spPr>
        <p:txBody>
          <a:bodyPr wrap="square" rtlCol="0">
            <a:spAutoFit/>
          </a:bodyPr>
          <a:lstStyle/>
          <a:p>
            <a:pPr marL="285750" indent="-285750">
              <a:buFont typeface="Arial" panose="020B0604020202020204" pitchFamily="34" charset="0"/>
              <a:buChar char="•"/>
            </a:pPr>
            <a:r>
              <a:rPr lang="sv-SE" b="1" u="sng" dirty="0"/>
              <a:t>Vallfärden</a:t>
            </a:r>
            <a:r>
              <a:rPr lang="sv-SE" b="1" dirty="0"/>
              <a:t> </a:t>
            </a:r>
            <a:r>
              <a:rPr lang="sv-SE" dirty="0"/>
              <a:t>- De som har råd och möjlighet bör vallfärda till </a:t>
            </a:r>
            <a:r>
              <a:rPr lang="sv-SE" dirty="0" err="1"/>
              <a:t>Mekka</a:t>
            </a:r>
            <a:r>
              <a:rPr lang="sv-SE" dirty="0"/>
              <a:t> minst en gång under sitt liv. Vallfärden är ett sätt att närma sig Gud och den muslimska gemenskapen. Under vallfärden ska deltagarna genomföra många olika ritualer. Man ska bland annat gå sju varv motsols runt </a:t>
            </a:r>
            <a:r>
              <a:rPr lang="sv-SE" dirty="0" err="1"/>
              <a:t>Kaba</a:t>
            </a:r>
            <a:r>
              <a:rPr lang="sv-SE" dirty="0"/>
              <a:t> och läsa bönen 'Jag är här, o Gud, jag är här'</a:t>
            </a:r>
            <a:endParaRPr lang="sv-SE" b="1" u="sng" dirty="0"/>
          </a:p>
          <a:p>
            <a:endParaRPr lang="sv-SE" dirty="0"/>
          </a:p>
        </p:txBody>
      </p:sp>
    </p:spTree>
    <p:extLst>
      <p:ext uri="{BB962C8B-B14F-4D97-AF65-F5344CB8AC3E}">
        <p14:creationId xmlns:p14="http://schemas.microsoft.com/office/powerpoint/2010/main" val="244289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Varför använder Islam halvmånen och stjärnan som symboler?</a:t>
            </a:r>
          </a:p>
        </p:txBody>
      </p:sp>
      <p:sp>
        <p:nvSpPr>
          <p:cNvPr id="3" name="Content Placeholder 2"/>
          <p:cNvSpPr>
            <a:spLocks noGrp="1"/>
          </p:cNvSpPr>
          <p:nvPr>
            <p:ph idx="1"/>
          </p:nvPr>
        </p:nvSpPr>
        <p:spPr/>
        <p:txBody>
          <a:bodyPr/>
          <a:lstStyle/>
          <a:p>
            <a:endParaRPr lang="sv-SE" dirty="0"/>
          </a:p>
          <a:p>
            <a:r>
              <a:rPr lang="sv-SE" dirty="0"/>
              <a:t>En teori är att när muslimer hamnade i konflikt med kristna så ville muslimerna ha en symbol som visade att också de var enade som grupp. </a:t>
            </a:r>
          </a:p>
          <a:p>
            <a:r>
              <a:rPr lang="sv-SE" dirty="0"/>
              <a:t>Muslimer anser att månen och stjärnorna är delar av Guds skapelse, att de varken ger medgång eller motgång och att de inte påverkar saker på jorden. De är endast till för att hjälpa människan.</a:t>
            </a:r>
          </a:p>
          <a:p>
            <a:r>
              <a:rPr lang="sv-SE" dirty="0"/>
              <a:t>De frågar dig om innebörden av månens nytändning. Säg: ”Den visar människorna tidpunkten då [vissa skyldigheter skall fullgöras] och [tiden för] vallfärden”. Citat från koranen.</a:t>
            </a:r>
          </a:p>
          <a:p>
            <a:endParaRPr lang="sv-SE" dirty="0"/>
          </a:p>
        </p:txBody>
      </p:sp>
    </p:spTree>
    <p:extLst>
      <p:ext uri="{BB962C8B-B14F-4D97-AF65-F5344CB8AC3E}">
        <p14:creationId xmlns:p14="http://schemas.microsoft.com/office/powerpoint/2010/main" val="63453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Splittringen</a:t>
            </a:r>
          </a:p>
        </p:txBody>
      </p:sp>
      <p:sp>
        <p:nvSpPr>
          <p:cNvPr id="3" name="Platshållare för innehåll 2"/>
          <p:cNvSpPr>
            <a:spLocks noGrp="1"/>
          </p:cNvSpPr>
          <p:nvPr>
            <p:ph idx="1"/>
          </p:nvPr>
        </p:nvSpPr>
        <p:spPr>
          <a:xfrm>
            <a:off x="179512" y="1412776"/>
            <a:ext cx="7643192" cy="5184576"/>
          </a:xfrm>
        </p:spPr>
        <p:txBody>
          <a:bodyPr>
            <a:normAutofit fontScale="92500" lnSpcReduction="20000"/>
          </a:bodyPr>
          <a:lstStyle/>
          <a:p>
            <a:r>
              <a:rPr lang="sv-SE" sz="2000" dirty="0"/>
              <a:t>Islam är liksom andra stora religioner, en splittrad religion.  </a:t>
            </a:r>
          </a:p>
          <a:p>
            <a:pPr marL="114300" indent="0">
              <a:buNone/>
            </a:pPr>
            <a:endParaRPr lang="sv-SE" sz="2000" dirty="0"/>
          </a:p>
          <a:p>
            <a:r>
              <a:rPr lang="sv-SE" sz="2000" dirty="0"/>
              <a:t>Det finns två </a:t>
            </a:r>
            <a:r>
              <a:rPr lang="sv-SE" sz="2000" dirty="0" err="1"/>
              <a:t>huvudintriktningar</a:t>
            </a:r>
            <a:r>
              <a:rPr lang="sv-SE" sz="2000" dirty="0"/>
              <a:t> inom Islam och det är Sunni och Shia. </a:t>
            </a:r>
          </a:p>
          <a:p>
            <a:endParaRPr lang="sv-SE" sz="2000" dirty="0"/>
          </a:p>
          <a:p>
            <a:r>
              <a:rPr lang="sv-SE" sz="2000" dirty="0"/>
              <a:t>Splittringen har sin grund efter Muhammeds död då en grupp (</a:t>
            </a:r>
            <a:r>
              <a:rPr lang="sv-SE" sz="2000" b="1" dirty="0"/>
              <a:t>Sunni) </a:t>
            </a:r>
            <a:r>
              <a:rPr lang="sv-SE" sz="2000" dirty="0"/>
              <a:t>tyckte att Abu </a:t>
            </a:r>
            <a:r>
              <a:rPr lang="sv-SE" sz="2000" dirty="0" err="1"/>
              <a:t>Bakr</a:t>
            </a:r>
            <a:r>
              <a:rPr lang="sv-SE" sz="2000" dirty="0"/>
              <a:t> (Muhammeds svärfar) skulle vara ledaren. En annan grupp (</a:t>
            </a:r>
            <a:r>
              <a:rPr lang="sv-SE" sz="2000" b="1" dirty="0"/>
              <a:t>Shia) </a:t>
            </a:r>
            <a:r>
              <a:rPr lang="sv-SE" sz="2000" dirty="0"/>
              <a:t>ansåg att en släkting (Ali – kusin) till Muhammed bör vara ledaren. </a:t>
            </a:r>
          </a:p>
          <a:p>
            <a:pPr marL="114300" indent="0">
              <a:buNone/>
            </a:pPr>
            <a:endParaRPr lang="sv-SE" sz="2000" dirty="0"/>
          </a:p>
          <a:p>
            <a:r>
              <a:rPr lang="sv-SE" sz="2000" b="1" dirty="0"/>
              <a:t>Sunni (= sed) </a:t>
            </a:r>
            <a:r>
              <a:rPr lang="sv-SE" sz="2000" dirty="0"/>
              <a:t>menar att det är Koranen och profetens sätt att leva som ger svaret. Den som är bäst lämpad ska bli ledare. Man ska följa Muhammeds sed, hans sätt att leva och vara. Cirka 80-90% av alla muslimer är sunni. </a:t>
            </a:r>
          </a:p>
          <a:p>
            <a:endParaRPr lang="sv-SE" sz="2000" b="1" dirty="0"/>
          </a:p>
          <a:p>
            <a:r>
              <a:rPr lang="sv-SE" sz="2000" b="1" dirty="0"/>
              <a:t>Shia - </a:t>
            </a:r>
            <a:r>
              <a:rPr lang="sv-SE" sz="2000" dirty="0"/>
              <a:t>Enligt shiiterna är det endast profetens familj som rätt kunde tolka Koranen och därmed bli ledare. Dessa ättlingar till Muhammed var de rätta eller sanna ledarna och som sådana var de ofelbara. De var insatta av Gud för att undervisa människorna i religiösa frågor och det är dessa man ska följa.</a:t>
            </a:r>
            <a:endParaRPr lang="sv-SE" sz="2000" b="1" dirty="0"/>
          </a:p>
          <a:p>
            <a:endParaRPr lang="sv-SE" dirty="0"/>
          </a:p>
        </p:txBody>
      </p:sp>
    </p:spTree>
    <p:extLst>
      <p:ext uri="{BB962C8B-B14F-4D97-AF65-F5344CB8AC3E}">
        <p14:creationId xmlns:p14="http://schemas.microsoft.com/office/powerpoint/2010/main" val="373504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7554" y="260648"/>
            <a:ext cx="9026446" cy="1143000"/>
          </a:xfrm>
        </p:spPr>
        <p:txBody>
          <a:bodyPr/>
          <a:lstStyle/>
          <a:p>
            <a:r>
              <a:rPr lang="sv-SE" dirty="0"/>
              <a:t>Fördelning – Sunni- och Shiamuslime</a:t>
            </a:r>
            <a:r>
              <a:rPr lang="sv-SE" dirty="0">
                <a:solidFill>
                  <a:schemeClr val="bg1"/>
                </a:solidFill>
              </a:rPr>
              <a:t>r</a:t>
            </a:r>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5" y="1772816"/>
            <a:ext cx="8229486" cy="4320480"/>
          </a:xfrm>
          <a:prstGeom prst="rect">
            <a:avLst/>
          </a:prstGeom>
        </p:spPr>
      </p:pic>
      <p:sp>
        <p:nvSpPr>
          <p:cNvPr id="5" name="textruta 4"/>
          <p:cNvSpPr txBox="1"/>
          <p:nvPr/>
        </p:nvSpPr>
        <p:spPr>
          <a:xfrm>
            <a:off x="827584" y="6104447"/>
            <a:ext cx="2952328" cy="369332"/>
          </a:xfrm>
          <a:prstGeom prst="rect">
            <a:avLst/>
          </a:prstGeom>
          <a:noFill/>
        </p:spPr>
        <p:txBody>
          <a:bodyPr wrap="square" rtlCol="0">
            <a:spAutoFit/>
          </a:bodyPr>
          <a:lstStyle/>
          <a:p>
            <a:r>
              <a:rPr lang="sv-SE" b="1" dirty="0">
                <a:solidFill>
                  <a:schemeClr val="accent3">
                    <a:lumMod val="75000"/>
                  </a:schemeClr>
                </a:solidFill>
              </a:rPr>
              <a:t>Sunnimuslimer - Ljusgrönt</a:t>
            </a:r>
          </a:p>
        </p:txBody>
      </p:sp>
      <p:sp>
        <p:nvSpPr>
          <p:cNvPr id="6" name="textruta 5"/>
          <p:cNvSpPr txBox="1"/>
          <p:nvPr/>
        </p:nvSpPr>
        <p:spPr>
          <a:xfrm>
            <a:off x="4860032" y="6093296"/>
            <a:ext cx="3096344" cy="369332"/>
          </a:xfrm>
          <a:prstGeom prst="rect">
            <a:avLst/>
          </a:prstGeom>
          <a:noFill/>
        </p:spPr>
        <p:txBody>
          <a:bodyPr wrap="square" rtlCol="0">
            <a:spAutoFit/>
          </a:bodyPr>
          <a:lstStyle/>
          <a:p>
            <a:r>
              <a:rPr lang="sv-SE" b="1" dirty="0">
                <a:solidFill>
                  <a:srgbClr val="00B050"/>
                </a:solidFill>
              </a:rPr>
              <a:t>Shiamuslimer - Mörkgrönt</a:t>
            </a:r>
          </a:p>
        </p:txBody>
      </p:sp>
    </p:spTree>
    <p:extLst>
      <p:ext uri="{BB962C8B-B14F-4D97-AF65-F5344CB8AC3E}">
        <p14:creationId xmlns:p14="http://schemas.microsoft.com/office/powerpoint/2010/main" val="2779323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5 saker om Islam</a:t>
            </a:r>
          </a:p>
        </p:txBody>
      </p:sp>
      <p:sp>
        <p:nvSpPr>
          <p:cNvPr id="3" name="Platshållare för innehåll 2"/>
          <p:cNvSpPr>
            <a:spLocks noGrp="1"/>
          </p:cNvSpPr>
          <p:nvPr>
            <p:ph idx="1"/>
          </p:nvPr>
        </p:nvSpPr>
        <p:spPr>
          <a:xfrm>
            <a:off x="251520" y="1484784"/>
            <a:ext cx="8352928" cy="4525963"/>
          </a:xfrm>
        </p:spPr>
        <p:txBody>
          <a:bodyPr>
            <a:normAutofit/>
          </a:bodyPr>
          <a:lstStyle/>
          <a:p>
            <a:r>
              <a:rPr lang="sv-SE" sz="2400" dirty="0"/>
              <a:t>En av de fem världsreligionerna (Kristendom, Judendom, Hinduism och Buddhism)</a:t>
            </a:r>
          </a:p>
          <a:p>
            <a:r>
              <a:rPr lang="sv-SE" sz="2400" dirty="0"/>
              <a:t>Räknas som en av de Abrahamitiska religionerna, tillsammans med Judendom och Kristendom. </a:t>
            </a:r>
          </a:p>
          <a:p>
            <a:r>
              <a:rPr lang="sv-SE" sz="2400" dirty="0"/>
              <a:t>Är världens näst största religion med ca 1,5 miljarder anhängare – muslimer. (Kristendom störst med ca 2,1 miljarder) </a:t>
            </a:r>
          </a:p>
          <a:p>
            <a:r>
              <a:rPr lang="sv-SE" sz="2400" dirty="0"/>
              <a:t>Monoteistisk religion= </a:t>
            </a:r>
          </a:p>
          <a:p>
            <a:r>
              <a:rPr lang="sv-SE" sz="2400" dirty="0"/>
              <a:t>Att tro på en gud. </a:t>
            </a:r>
          </a:p>
        </p:txBody>
      </p:sp>
    </p:spTree>
    <p:extLst>
      <p:ext uri="{BB962C8B-B14F-4D97-AF65-F5344CB8AC3E}">
        <p14:creationId xmlns:p14="http://schemas.microsoft.com/office/powerpoint/2010/main" val="9874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116632"/>
            <a:ext cx="8229600" cy="1143000"/>
          </a:xfrm>
        </p:spPr>
        <p:txBody>
          <a:bodyPr/>
          <a:lstStyle/>
          <a:p>
            <a:r>
              <a:rPr lang="sv-SE" dirty="0"/>
              <a:t>Muhammed</a:t>
            </a:r>
          </a:p>
        </p:txBody>
      </p:sp>
      <p:sp>
        <p:nvSpPr>
          <p:cNvPr id="3" name="Platshållare för innehåll 2"/>
          <p:cNvSpPr>
            <a:spLocks noGrp="1"/>
          </p:cNvSpPr>
          <p:nvPr>
            <p:ph idx="1"/>
          </p:nvPr>
        </p:nvSpPr>
        <p:spPr>
          <a:xfrm>
            <a:off x="-16354" y="1268760"/>
            <a:ext cx="8488676" cy="3096344"/>
          </a:xfrm>
        </p:spPr>
        <p:txBody>
          <a:bodyPr>
            <a:normAutofit/>
          </a:bodyPr>
          <a:lstStyle/>
          <a:p>
            <a:r>
              <a:rPr lang="sv-SE" sz="2000" dirty="0"/>
              <a:t>Fick sin första uppenbarelse år 610 </a:t>
            </a:r>
            <a:r>
              <a:rPr lang="sv-SE" sz="2000" dirty="0" err="1"/>
              <a:t>e.Kr</a:t>
            </a:r>
            <a:r>
              <a:rPr lang="sv-SE" sz="2000" dirty="0"/>
              <a:t> – ärkeängeln Gabriel visade sig. </a:t>
            </a:r>
          </a:p>
          <a:p>
            <a:r>
              <a:rPr lang="sv-SE" sz="2000" dirty="0"/>
              <a:t>En berättelse beskriver Muhammeds färd på en </a:t>
            </a:r>
            <a:r>
              <a:rPr lang="sv-SE" sz="2000" dirty="0" err="1"/>
              <a:t>en</a:t>
            </a:r>
            <a:r>
              <a:rPr lang="sv-SE" sz="2000" dirty="0"/>
              <a:t> vit </a:t>
            </a:r>
            <a:r>
              <a:rPr lang="sv-SE" sz="2000" dirty="0" err="1"/>
              <a:t>buraq</a:t>
            </a:r>
            <a:r>
              <a:rPr lang="sv-SE" sz="2000" dirty="0"/>
              <a:t> (vit springare med vingar) till Jerusalem.</a:t>
            </a:r>
          </a:p>
          <a:p>
            <a:r>
              <a:rPr lang="sv-SE" sz="2000" dirty="0"/>
              <a:t>I Jerusalem leder Mohammed en bön för bland annat Jesus, Abraham och Moses. </a:t>
            </a:r>
          </a:p>
          <a:p>
            <a:r>
              <a:rPr lang="sv-SE" sz="2000" dirty="0"/>
              <a:t>Blir sedan ledd av Gabriel till klippan där Abraham skulle offrat</a:t>
            </a:r>
            <a:r>
              <a:rPr lang="sv-SE" sz="2000" dirty="0">
                <a:solidFill>
                  <a:schemeClr val="bg1"/>
                </a:solidFill>
              </a:rPr>
              <a:t> </a:t>
            </a:r>
            <a:r>
              <a:rPr lang="sv-SE" sz="2000" dirty="0"/>
              <a:t>sin son (Ismael). </a:t>
            </a:r>
          </a:p>
        </p:txBody>
      </p:sp>
      <p:pic>
        <p:nvPicPr>
          <p:cNvPr id="6" name="Bildobjekt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8629" y="3573016"/>
            <a:ext cx="5195371" cy="3284984"/>
          </a:xfrm>
          <a:prstGeom prst="rect">
            <a:avLst/>
          </a:prstGeom>
        </p:spPr>
      </p:pic>
      <p:sp>
        <p:nvSpPr>
          <p:cNvPr id="7" name="textruta 6"/>
          <p:cNvSpPr txBox="1"/>
          <p:nvPr/>
        </p:nvSpPr>
        <p:spPr>
          <a:xfrm>
            <a:off x="94540" y="3742502"/>
            <a:ext cx="4405630" cy="2215991"/>
          </a:xfrm>
          <a:prstGeom prst="rect">
            <a:avLst/>
          </a:prstGeom>
          <a:noFill/>
        </p:spPr>
        <p:txBody>
          <a:bodyPr wrap="square" rtlCol="0">
            <a:spAutoFit/>
          </a:bodyPr>
          <a:lstStyle/>
          <a:p>
            <a:pPr marL="285750" indent="-285750">
              <a:buFont typeface="Arial" panose="020B0604020202020204" pitchFamily="34" charset="0"/>
              <a:buChar char="•"/>
            </a:pPr>
            <a:r>
              <a:rPr lang="sv-SE" sz="2000" dirty="0"/>
              <a:t>Buren av Gabriel förs sedan Muhammed upp i himlen. (Himmelsfärden). </a:t>
            </a:r>
          </a:p>
          <a:p>
            <a:pPr marL="285750" indent="-285750">
              <a:buFont typeface="Arial" panose="020B0604020202020204" pitchFamily="34" charset="0"/>
              <a:buChar char="•"/>
            </a:pPr>
            <a:r>
              <a:rPr lang="sv-SE" sz="2000" dirty="0"/>
              <a:t>Denna händelse bevisar enligt Islam att Muhammed är den viktigaste av alla profeter. </a:t>
            </a:r>
          </a:p>
          <a:p>
            <a:endParaRPr lang="sv-SE" dirty="0"/>
          </a:p>
        </p:txBody>
      </p:sp>
    </p:spTree>
    <p:extLst>
      <p:ext uri="{BB962C8B-B14F-4D97-AF65-F5344CB8AC3E}">
        <p14:creationId xmlns:p14="http://schemas.microsoft.com/office/powerpoint/2010/main" val="2704193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Muhammed</a:t>
            </a:r>
          </a:p>
        </p:txBody>
      </p:sp>
      <p:sp>
        <p:nvSpPr>
          <p:cNvPr id="3" name="Platshållare för innehåll 2"/>
          <p:cNvSpPr>
            <a:spLocks noGrp="1"/>
          </p:cNvSpPr>
          <p:nvPr>
            <p:ph idx="1"/>
          </p:nvPr>
        </p:nvSpPr>
        <p:spPr>
          <a:xfrm>
            <a:off x="0" y="1628800"/>
            <a:ext cx="3923928" cy="5445224"/>
          </a:xfrm>
        </p:spPr>
        <p:txBody>
          <a:bodyPr/>
          <a:lstStyle/>
          <a:p>
            <a:r>
              <a:rPr lang="sv-SE" sz="2000" dirty="0" err="1"/>
              <a:t>Hijra</a:t>
            </a:r>
            <a:r>
              <a:rPr lang="sv-SE" sz="2000" dirty="0"/>
              <a:t> – 622 e.Kr. – flykten från </a:t>
            </a:r>
            <a:r>
              <a:rPr lang="sv-SE" sz="2000" dirty="0" err="1"/>
              <a:t>Mekka</a:t>
            </a:r>
            <a:r>
              <a:rPr lang="sv-SE" sz="2000" dirty="0"/>
              <a:t> till Medina med sina anhängare – starten för muslimska tideräkningen. </a:t>
            </a:r>
          </a:p>
          <a:p>
            <a:r>
              <a:rPr lang="sv-SE" sz="2000" dirty="0"/>
              <a:t>630 </a:t>
            </a:r>
            <a:r>
              <a:rPr lang="sv-SE" sz="2000" dirty="0" err="1"/>
              <a:t>e.Kr</a:t>
            </a:r>
            <a:r>
              <a:rPr lang="sv-SE" sz="2000" dirty="0"/>
              <a:t> – Muhammed med anhängare besegrade staden </a:t>
            </a:r>
            <a:r>
              <a:rPr lang="sv-SE" sz="2000" dirty="0" err="1"/>
              <a:t>Mekka</a:t>
            </a:r>
            <a:r>
              <a:rPr lang="sv-SE" sz="2000" dirty="0"/>
              <a:t> och införde monoteismen.</a:t>
            </a:r>
          </a:p>
          <a:p>
            <a:r>
              <a:rPr lang="sv-SE" sz="2000" dirty="0"/>
              <a:t>Muhammed dog 632 </a:t>
            </a:r>
            <a:r>
              <a:rPr lang="sv-SE" sz="2000" dirty="0" err="1"/>
              <a:t>e.Kr</a:t>
            </a:r>
            <a:r>
              <a:rPr lang="sv-SE" sz="2000" dirty="0"/>
              <a:t> (vid 62 års ålder) i Medina. </a:t>
            </a:r>
          </a:p>
          <a:p>
            <a:pPr marL="114300" indent="0">
              <a:buNone/>
            </a:pPr>
            <a:endParaRPr lang="sv-SE"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7937" y="1628800"/>
            <a:ext cx="4629086" cy="4536504"/>
          </a:xfrm>
          <a:prstGeom prst="rect">
            <a:avLst/>
          </a:prstGeom>
        </p:spPr>
      </p:pic>
    </p:spTree>
    <p:extLst>
      <p:ext uri="{BB962C8B-B14F-4D97-AF65-F5344CB8AC3E}">
        <p14:creationId xmlns:p14="http://schemas.microsoft.com/office/powerpoint/2010/main" val="3588554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5387" y="2708920"/>
            <a:ext cx="5711140" cy="4149081"/>
          </a:xfrm>
          <a:prstGeom prst="rect">
            <a:avLst/>
          </a:prstGeom>
        </p:spPr>
      </p:pic>
      <p:sp>
        <p:nvSpPr>
          <p:cNvPr id="2" name="Rubrik 1"/>
          <p:cNvSpPr>
            <a:spLocks noGrp="1"/>
          </p:cNvSpPr>
          <p:nvPr>
            <p:ph type="title"/>
          </p:nvPr>
        </p:nvSpPr>
        <p:spPr/>
        <p:txBody>
          <a:bodyPr/>
          <a:lstStyle/>
          <a:p>
            <a:r>
              <a:rPr lang="sv-SE" dirty="0"/>
              <a:t>Koranen</a:t>
            </a:r>
          </a:p>
        </p:txBody>
      </p:sp>
      <p:sp>
        <p:nvSpPr>
          <p:cNvPr id="3" name="Platshållare för innehåll 2"/>
          <p:cNvSpPr>
            <a:spLocks noGrp="1"/>
          </p:cNvSpPr>
          <p:nvPr>
            <p:ph idx="1"/>
          </p:nvPr>
        </p:nvSpPr>
        <p:spPr>
          <a:xfrm>
            <a:off x="196573" y="3140968"/>
            <a:ext cx="3287992" cy="3816425"/>
          </a:xfrm>
        </p:spPr>
        <p:txBody>
          <a:bodyPr>
            <a:normAutofit/>
          </a:bodyPr>
          <a:lstStyle/>
          <a:p>
            <a:r>
              <a:rPr lang="sv-SE" sz="2000" dirty="0"/>
              <a:t>Innehåller olika regler och normer för hur man lever ett gott liv. Innehåller även Muhammeds </a:t>
            </a:r>
            <a:r>
              <a:rPr lang="sv-SE" sz="2000" dirty="0" err="1"/>
              <a:t>sägelser</a:t>
            </a:r>
            <a:r>
              <a:rPr lang="sv-SE" sz="2000" dirty="0"/>
              <a:t>, uppenbarelser och händelser. </a:t>
            </a:r>
          </a:p>
          <a:p>
            <a:r>
              <a:rPr lang="sv-SE" sz="2000" dirty="0"/>
              <a:t>Koranen tolkas (läsas och förstås) på väldigt många olika sätt vilket innebär att det finns olika sätt att tro och utöva religionen. </a:t>
            </a:r>
          </a:p>
          <a:p>
            <a:endParaRPr lang="sv-SE" dirty="0"/>
          </a:p>
        </p:txBody>
      </p:sp>
      <p:sp>
        <p:nvSpPr>
          <p:cNvPr id="5" name="textruta 4"/>
          <p:cNvSpPr txBox="1"/>
          <p:nvPr/>
        </p:nvSpPr>
        <p:spPr>
          <a:xfrm>
            <a:off x="235642" y="1340768"/>
            <a:ext cx="8188278" cy="2031325"/>
          </a:xfrm>
          <a:prstGeom prst="rect">
            <a:avLst/>
          </a:prstGeom>
          <a:noFill/>
        </p:spPr>
        <p:txBody>
          <a:bodyPr wrap="square" rtlCol="0">
            <a:spAutoFit/>
          </a:bodyPr>
          <a:lstStyle/>
          <a:p>
            <a:pPr marL="285750" indent="-285750">
              <a:buFont typeface="Arial" panose="020B0604020202020204" pitchFamily="34" charset="0"/>
              <a:buChar char="•"/>
            </a:pPr>
            <a:r>
              <a:rPr lang="sv-SE" dirty="0"/>
              <a:t>Koranen (recitationen eller uppläsningen) är från början skriven på arabiska </a:t>
            </a:r>
          </a:p>
          <a:p>
            <a:endParaRPr lang="sv-SE" dirty="0"/>
          </a:p>
          <a:p>
            <a:pPr marL="285750" indent="-285750">
              <a:buFont typeface="Arial" panose="020B0604020202020204" pitchFamily="34" charset="0"/>
              <a:buChar char="•"/>
            </a:pPr>
            <a:r>
              <a:rPr lang="sv-SE" dirty="0"/>
              <a:t>Är Guds egna ord. Skrevs på 650-talet och har sedan dess inte ändrats i innehållet.</a:t>
            </a:r>
          </a:p>
          <a:p>
            <a:endParaRPr lang="sv-SE" dirty="0"/>
          </a:p>
          <a:p>
            <a:pPr marL="285750" indent="-285750">
              <a:buFont typeface="Arial" panose="020B0604020202020204" pitchFamily="34" charset="0"/>
              <a:buChar char="•"/>
            </a:pPr>
            <a:r>
              <a:rPr lang="sv-SE" dirty="0"/>
              <a:t>Är indelad i 114 suror (kapitel). Varje sura är uppdelad i olika verser. Surorna är uppdelade efter längd (ej kronologiskt).</a:t>
            </a:r>
          </a:p>
          <a:p>
            <a:endParaRPr lang="sv-SE" dirty="0"/>
          </a:p>
        </p:txBody>
      </p:sp>
    </p:spTree>
    <p:extLst>
      <p:ext uri="{BB962C8B-B14F-4D97-AF65-F5344CB8AC3E}">
        <p14:creationId xmlns:p14="http://schemas.microsoft.com/office/powerpoint/2010/main" val="155204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Haditherna</a:t>
            </a:r>
            <a:endParaRPr lang="sv-SE" dirty="0"/>
          </a:p>
        </p:txBody>
      </p:sp>
      <p:sp>
        <p:nvSpPr>
          <p:cNvPr id="3" name="Platshållare för innehåll 2"/>
          <p:cNvSpPr>
            <a:spLocks noGrp="1"/>
          </p:cNvSpPr>
          <p:nvPr>
            <p:ph idx="1"/>
          </p:nvPr>
        </p:nvSpPr>
        <p:spPr>
          <a:xfrm>
            <a:off x="251520" y="1484784"/>
            <a:ext cx="7620000" cy="4800600"/>
          </a:xfrm>
        </p:spPr>
        <p:txBody>
          <a:bodyPr/>
          <a:lstStyle/>
          <a:p>
            <a:r>
              <a:rPr lang="sv-SE" dirty="0" err="1"/>
              <a:t>Haditherna</a:t>
            </a:r>
            <a:r>
              <a:rPr lang="sv-SE" dirty="0"/>
              <a:t> innehåller tankar och tolkningar kring Koranens innehåll, samt kortare berättelse om Muhammed och hans följeslagare. </a:t>
            </a:r>
          </a:p>
          <a:p>
            <a:pPr marL="114300" indent="0">
              <a:buNone/>
            </a:pPr>
            <a:endParaRPr lang="sv-SE" dirty="0"/>
          </a:p>
          <a:p>
            <a:r>
              <a:rPr lang="sv-SE" dirty="0"/>
              <a:t>Det finns tusentals </a:t>
            </a:r>
            <a:r>
              <a:rPr lang="sv-SE" dirty="0" err="1"/>
              <a:t>hadither</a:t>
            </a:r>
            <a:r>
              <a:rPr lang="sv-SE" dirty="0"/>
              <a:t>.</a:t>
            </a:r>
          </a:p>
          <a:p>
            <a:pPr marL="114300" indent="0">
              <a:buNone/>
            </a:pPr>
            <a:endParaRPr lang="sv-SE" dirty="0"/>
          </a:p>
          <a:p>
            <a:r>
              <a:rPr lang="sv-SE" dirty="0" err="1"/>
              <a:t>Haditherna</a:t>
            </a:r>
            <a:r>
              <a:rPr lang="sv-SE" dirty="0"/>
              <a:t> är skrivna efter Muhammeds död. </a:t>
            </a:r>
          </a:p>
          <a:p>
            <a:pPr marL="114300" indent="0">
              <a:buNone/>
            </a:pPr>
            <a:endParaRPr lang="sv-SE" dirty="0"/>
          </a:p>
          <a:p>
            <a:r>
              <a:rPr lang="sv-SE" dirty="0"/>
              <a:t>De troende tycker att vissa </a:t>
            </a:r>
            <a:r>
              <a:rPr lang="sv-SE" dirty="0" err="1"/>
              <a:t>hadither</a:t>
            </a:r>
            <a:r>
              <a:rPr lang="sv-SE" dirty="0"/>
              <a:t> är viktigare än andra. Det gör att man inom islam inte är enig om de olika texternas betydelse.</a:t>
            </a:r>
          </a:p>
        </p:txBody>
      </p:sp>
    </p:spTree>
    <p:extLst>
      <p:ext uri="{BB962C8B-B14F-4D97-AF65-F5344CB8AC3E}">
        <p14:creationId xmlns:p14="http://schemas.microsoft.com/office/powerpoint/2010/main" val="2586614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Moské </a:t>
            </a:r>
          </a:p>
        </p:txBody>
      </p:sp>
      <p:sp>
        <p:nvSpPr>
          <p:cNvPr id="3" name="Platshållare för innehåll 2"/>
          <p:cNvSpPr>
            <a:spLocks noGrp="1"/>
          </p:cNvSpPr>
          <p:nvPr>
            <p:ph idx="1"/>
          </p:nvPr>
        </p:nvSpPr>
        <p:spPr>
          <a:xfrm>
            <a:off x="407456" y="1196752"/>
            <a:ext cx="7620000" cy="4781092"/>
          </a:xfrm>
        </p:spPr>
        <p:txBody>
          <a:bodyPr/>
          <a:lstStyle/>
          <a:p>
            <a:r>
              <a:rPr lang="sv-SE" sz="2000" dirty="0"/>
              <a:t>Islams religiösa byggnad kallas för moské (=plats för                                                              tillbedjan) och det är här gudstjänster hålls. </a:t>
            </a:r>
          </a:p>
          <a:p>
            <a:r>
              <a:rPr lang="sv-SE" sz="2000" dirty="0"/>
              <a:t>Moskén har vanligtvis en stor </a:t>
            </a:r>
            <a:r>
              <a:rPr lang="sv-SE" sz="2000" dirty="0" err="1"/>
              <a:t>bönesal</a:t>
            </a:r>
            <a:r>
              <a:rPr lang="sv-SE" sz="2000" dirty="0"/>
              <a:t> och                                             en gård i anslutning där man kan tvätta sig. </a:t>
            </a:r>
          </a:p>
          <a:p>
            <a:r>
              <a:rPr lang="sv-SE" sz="2000" dirty="0"/>
              <a:t>När man går in i moskén så skall man vara ren och därav tvättar man sig innan, tar av sig skorna och använder en bönematta. </a:t>
            </a:r>
          </a:p>
          <a:p>
            <a:r>
              <a:rPr lang="sv-SE" sz="2000" dirty="0"/>
              <a:t>I varje moské finns en </a:t>
            </a:r>
            <a:r>
              <a:rPr lang="sv-SE" sz="2000" dirty="0" err="1"/>
              <a:t>mirhab</a:t>
            </a:r>
            <a:r>
              <a:rPr lang="sv-SE" sz="2000" dirty="0"/>
              <a:t> som pekar ut riktningen mot </a:t>
            </a:r>
            <a:r>
              <a:rPr lang="sv-SE" sz="2000" dirty="0" err="1"/>
              <a:t>Mekka</a:t>
            </a:r>
            <a:r>
              <a:rPr lang="sv-SE" sz="2000" dirty="0"/>
              <a:t>. </a:t>
            </a:r>
          </a:p>
          <a:p>
            <a:r>
              <a:rPr lang="sv-SE" sz="2000" dirty="0"/>
              <a:t>Vid moskéer finns också en eller flera minareter, ett slags torn, från vilka man kallar till bön. </a:t>
            </a:r>
          </a:p>
          <a:p>
            <a:endParaRPr lang="sv-SE" dirty="0"/>
          </a:p>
          <a:p>
            <a:endParaRPr lang="sv-SE" dirty="0"/>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4440829"/>
            <a:ext cx="2952328" cy="2208341"/>
          </a:xfrm>
          <a:prstGeom prst="rect">
            <a:avLst/>
          </a:prstGeom>
        </p:spPr>
      </p:pic>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4433952"/>
            <a:ext cx="2952328" cy="2193158"/>
          </a:xfrm>
          <a:prstGeom prst="rect">
            <a:avLst/>
          </a:prstGeom>
        </p:spPr>
      </p:pic>
      <p:sp>
        <p:nvSpPr>
          <p:cNvPr id="6" name="textruta 5"/>
          <p:cNvSpPr txBox="1"/>
          <p:nvPr/>
        </p:nvSpPr>
        <p:spPr>
          <a:xfrm>
            <a:off x="1439652" y="6645602"/>
            <a:ext cx="1872208" cy="276999"/>
          </a:xfrm>
          <a:prstGeom prst="rect">
            <a:avLst/>
          </a:prstGeom>
          <a:noFill/>
        </p:spPr>
        <p:txBody>
          <a:bodyPr wrap="square" rtlCol="0">
            <a:spAutoFit/>
          </a:bodyPr>
          <a:lstStyle/>
          <a:p>
            <a:r>
              <a:rPr lang="sv-SE" sz="1200" dirty="0"/>
              <a:t>Moské i Abuja, Nigeria</a:t>
            </a:r>
          </a:p>
        </p:txBody>
      </p:sp>
      <p:sp>
        <p:nvSpPr>
          <p:cNvPr id="8" name="textruta 7"/>
          <p:cNvSpPr txBox="1"/>
          <p:nvPr/>
        </p:nvSpPr>
        <p:spPr>
          <a:xfrm>
            <a:off x="5184068" y="6627110"/>
            <a:ext cx="1584176" cy="276999"/>
          </a:xfrm>
          <a:prstGeom prst="rect">
            <a:avLst/>
          </a:prstGeom>
          <a:noFill/>
        </p:spPr>
        <p:txBody>
          <a:bodyPr wrap="square" rtlCol="0">
            <a:spAutoFit/>
          </a:bodyPr>
          <a:lstStyle/>
          <a:p>
            <a:r>
              <a:rPr lang="sv-SE" sz="1200" dirty="0"/>
              <a:t>Moskén i Göteborg</a:t>
            </a:r>
          </a:p>
        </p:txBody>
      </p:sp>
      <p:pic>
        <p:nvPicPr>
          <p:cNvPr id="10" name="Bildobjekt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8517" y="195744"/>
            <a:ext cx="1764994" cy="2329064"/>
          </a:xfrm>
          <a:prstGeom prst="rect">
            <a:avLst/>
          </a:prstGeom>
        </p:spPr>
      </p:pic>
      <p:cxnSp>
        <p:nvCxnSpPr>
          <p:cNvPr id="12" name="Rak pil 11"/>
          <p:cNvCxnSpPr/>
          <p:nvPr/>
        </p:nvCxnSpPr>
        <p:spPr>
          <a:xfrm>
            <a:off x="5580112" y="692696"/>
            <a:ext cx="1656184" cy="66758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ruta 12"/>
          <p:cNvSpPr txBox="1"/>
          <p:nvPr/>
        </p:nvSpPr>
        <p:spPr>
          <a:xfrm>
            <a:off x="4829231" y="496144"/>
            <a:ext cx="1080120" cy="338554"/>
          </a:xfrm>
          <a:prstGeom prst="rect">
            <a:avLst/>
          </a:prstGeom>
          <a:noFill/>
        </p:spPr>
        <p:txBody>
          <a:bodyPr wrap="square" rtlCol="0">
            <a:spAutoFit/>
          </a:bodyPr>
          <a:lstStyle/>
          <a:p>
            <a:r>
              <a:rPr lang="sv-SE" sz="1600" dirty="0" err="1"/>
              <a:t>Mirhab</a:t>
            </a:r>
            <a:endParaRPr lang="sv-SE" sz="1600" dirty="0"/>
          </a:p>
        </p:txBody>
      </p:sp>
      <p:cxnSp>
        <p:nvCxnSpPr>
          <p:cNvPr id="15" name="Rak pil 14"/>
          <p:cNvCxnSpPr/>
          <p:nvPr/>
        </p:nvCxnSpPr>
        <p:spPr>
          <a:xfrm flipH="1">
            <a:off x="3131840" y="4301480"/>
            <a:ext cx="1152128" cy="78370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Rak pil 15"/>
          <p:cNvCxnSpPr/>
          <p:nvPr/>
        </p:nvCxnSpPr>
        <p:spPr>
          <a:xfrm>
            <a:off x="4436368" y="4301480"/>
            <a:ext cx="1539788" cy="93610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ruta 18"/>
          <p:cNvSpPr txBox="1"/>
          <p:nvPr/>
        </p:nvSpPr>
        <p:spPr>
          <a:xfrm>
            <a:off x="3964868" y="4008365"/>
            <a:ext cx="1476164" cy="307777"/>
          </a:xfrm>
          <a:prstGeom prst="rect">
            <a:avLst/>
          </a:prstGeom>
          <a:noFill/>
        </p:spPr>
        <p:txBody>
          <a:bodyPr wrap="square" rtlCol="0">
            <a:spAutoFit/>
          </a:bodyPr>
          <a:lstStyle/>
          <a:p>
            <a:r>
              <a:rPr lang="sv-SE" sz="1400" dirty="0"/>
              <a:t>Minaret</a:t>
            </a:r>
          </a:p>
        </p:txBody>
      </p:sp>
    </p:spTree>
    <p:extLst>
      <p:ext uri="{BB962C8B-B14F-4D97-AF65-F5344CB8AC3E}">
        <p14:creationId xmlns:p14="http://schemas.microsoft.com/office/powerpoint/2010/main" val="2273828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Heliga platser</a:t>
            </a:r>
          </a:p>
        </p:txBody>
      </p:sp>
      <p:sp>
        <p:nvSpPr>
          <p:cNvPr id="3" name="Platshållare för innehåll 2"/>
          <p:cNvSpPr>
            <a:spLocks noGrp="1"/>
          </p:cNvSpPr>
          <p:nvPr>
            <p:ph idx="1"/>
          </p:nvPr>
        </p:nvSpPr>
        <p:spPr>
          <a:xfrm>
            <a:off x="323528" y="1412776"/>
            <a:ext cx="4402832" cy="5328592"/>
          </a:xfrm>
        </p:spPr>
        <p:txBody>
          <a:bodyPr>
            <a:normAutofit fontScale="92500" lnSpcReduction="10000"/>
          </a:bodyPr>
          <a:lstStyle/>
          <a:p>
            <a:r>
              <a:rPr lang="sv-SE" sz="2000" b="1" dirty="0" err="1"/>
              <a:t>Mekka</a:t>
            </a:r>
            <a:r>
              <a:rPr lang="sv-SE" sz="2000" dirty="0"/>
              <a:t> – här föddes profeten Muhammed. Här växte han upp och här utspelar sig många händelser som beskrivs i Koranen. Det var utanför </a:t>
            </a:r>
            <a:r>
              <a:rPr lang="sv-SE" sz="2000" dirty="0" err="1"/>
              <a:t>Mekka</a:t>
            </a:r>
            <a:r>
              <a:rPr lang="sv-SE" sz="2000" dirty="0"/>
              <a:t> på "Ljusets berg" som Muhammed fick sin första uppenbarelse. </a:t>
            </a:r>
            <a:r>
              <a:rPr lang="sv-SE" sz="2000" dirty="0" err="1"/>
              <a:t>Mekka</a:t>
            </a:r>
            <a:r>
              <a:rPr lang="sv-SE" sz="2000" dirty="0"/>
              <a:t> är också den plats där </a:t>
            </a:r>
            <a:r>
              <a:rPr lang="sv-SE" sz="2000" dirty="0" err="1"/>
              <a:t>Kaba</a:t>
            </a:r>
            <a:r>
              <a:rPr lang="sv-SE" sz="2000" dirty="0"/>
              <a:t> finns.</a:t>
            </a:r>
          </a:p>
          <a:p>
            <a:endParaRPr lang="sv-SE" sz="2000" dirty="0"/>
          </a:p>
          <a:p>
            <a:r>
              <a:rPr lang="sv-SE" sz="2000" b="1" dirty="0"/>
              <a:t>Medina</a:t>
            </a:r>
            <a:r>
              <a:rPr lang="sv-SE" sz="2000" dirty="0"/>
              <a:t> – hit flydde Muhammed år 622 e.Kr. Här byggde han upp det första muslimska samhället och här levde han fram till sin död. Muhammeds grav finns här. </a:t>
            </a:r>
          </a:p>
          <a:p>
            <a:endParaRPr lang="sv-SE" sz="2000" dirty="0"/>
          </a:p>
          <a:p>
            <a:r>
              <a:rPr lang="sv-SE" sz="2000" b="1" dirty="0"/>
              <a:t>Jerusalem</a:t>
            </a:r>
            <a:r>
              <a:rPr lang="sv-SE" sz="2000" dirty="0"/>
              <a:t> – det var här som Muhammed gjorde sin himmelsfärd där han ledde de övriga profeterna i bön.</a:t>
            </a:r>
          </a:p>
        </p:txBody>
      </p:sp>
      <p:pic>
        <p:nvPicPr>
          <p:cNvPr id="6" name="Bildobjekt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4008" y="692696"/>
            <a:ext cx="3635896" cy="2726922"/>
          </a:xfrm>
          <a:prstGeom prst="rect">
            <a:avLst/>
          </a:prstGeom>
        </p:spPr>
      </p:pic>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3792" y="3717032"/>
            <a:ext cx="3635896" cy="2726922"/>
          </a:xfrm>
          <a:prstGeom prst="rect">
            <a:avLst/>
          </a:prstGeom>
        </p:spPr>
      </p:pic>
      <p:sp>
        <p:nvSpPr>
          <p:cNvPr id="8" name="textruta 7"/>
          <p:cNvSpPr txBox="1"/>
          <p:nvPr/>
        </p:nvSpPr>
        <p:spPr>
          <a:xfrm>
            <a:off x="5849888" y="3419619"/>
            <a:ext cx="1224136" cy="307777"/>
          </a:xfrm>
          <a:prstGeom prst="rect">
            <a:avLst/>
          </a:prstGeom>
          <a:noFill/>
        </p:spPr>
        <p:txBody>
          <a:bodyPr wrap="square" rtlCol="0">
            <a:spAutoFit/>
          </a:bodyPr>
          <a:lstStyle/>
          <a:p>
            <a:r>
              <a:rPr lang="sv-SE" sz="1400" dirty="0" err="1"/>
              <a:t>Kaba</a:t>
            </a:r>
            <a:r>
              <a:rPr lang="sv-SE" sz="1400" dirty="0"/>
              <a:t> i </a:t>
            </a:r>
            <a:r>
              <a:rPr lang="sv-SE" sz="1400" dirty="0" err="1"/>
              <a:t>Mekka</a:t>
            </a:r>
            <a:endParaRPr lang="sv-SE" sz="1400" dirty="0"/>
          </a:p>
        </p:txBody>
      </p:sp>
      <p:sp>
        <p:nvSpPr>
          <p:cNvPr id="9" name="textruta 8"/>
          <p:cNvSpPr txBox="1"/>
          <p:nvPr/>
        </p:nvSpPr>
        <p:spPr>
          <a:xfrm>
            <a:off x="5973688" y="6443954"/>
            <a:ext cx="936104" cy="307777"/>
          </a:xfrm>
          <a:prstGeom prst="rect">
            <a:avLst/>
          </a:prstGeom>
          <a:noFill/>
        </p:spPr>
        <p:txBody>
          <a:bodyPr wrap="square" rtlCol="0">
            <a:spAutoFit/>
          </a:bodyPr>
          <a:lstStyle/>
          <a:p>
            <a:r>
              <a:rPr lang="sv-SE" sz="1400" dirty="0"/>
              <a:t>Medina</a:t>
            </a:r>
          </a:p>
        </p:txBody>
      </p:sp>
    </p:spTree>
    <p:extLst>
      <p:ext uri="{BB962C8B-B14F-4D97-AF65-F5344CB8AC3E}">
        <p14:creationId xmlns:p14="http://schemas.microsoft.com/office/powerpoint/2010/main" val="3565366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404664"/>
            <a:ext cx="7848872" cy="6035103"/>
          </a:xfrm>
          <a:prstGeom prst="rect">
            <a:avLst/>
          </a:prstGeom>
        </p:spPr>
      </p:pic>
      <p:cxnSp>
        <p:nvCxnSpPr>
          <p:cNvPr id="6" name="Rak pil 5"/>
          <p:cNvCxnSpPr/>
          <p:nvPr/>
        </p:nvCxnSpPr>
        <p:spPr>
          <a:xfrm>
            <a:off x="1331640" y="908720"/>
            <a:ext cx="648072" cy="4320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Rak pil 7"/>
          <p:cNvCxnSpPr>
            <a:stCxn id="16" idx="1"/>
          </p:cNvCxnSpPr>
          <p:nvPr/>
        </p:nvCxnSpPr>
        <p:spPr>
          <a:xfrm flipH="1">
            <a:off x="3077834" y="3025935"/>
            <a:ext cx="787940" cy="29278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Rak pil 10"/>
          <p:cNvCxnSpPr/>
          <p:nvPr/>
        </p:nvCxnSpPr>
        <p:spPr>
          <a:xfrm flipH="1">
            <a:off x="3414401" y="4293096"/>
            <a:ext cx="86409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ruta 13"/>
          <p:cNvSpPr txBox="1"/>
          <p:nvPr/>
        </p:nvSpPr>
        <p:spPr>
          <a:xfrm>
            <a:off x="658797" y="607629"/>
            <a:ext cx="1286335" cy="369332"/>
          </a:xfrm>
          <a:prstGeom prst="rect">
            <a:avLst/>
          </a:prstGeom>
          <a:noFill/>
        </p:spPr>
        <p:txBody>
          <a:bodyPr wrap="square" rtlCol="0">
            <a:spAutoFit/>
          </a:bodyPr>
          <a:lstStyle/>
          <a:p>
            <a:r>
              <a:rPr lang="sv-SE" b="1" i="1" u="sng" dirty="0">
                <a:solidFill>
                  <a:srgbClr val="FF0000"/>
                </a:solidFill>
              </a:rPr>
              <a:t>Jerusalem</a:t>
            </a:r>
          </a:p>
        </p:txBody>
      </p:sp>
      <p:sp>
        <p:nvSpPr>
          <p:cNvPr id="16" name="textruta 15"/>
          <p:cNvSpPr txBox="1"/>
          <p:nvPr/>
        </p:nvSpPr>
        <p:spPr>
          <a:xfrm>
            <a:off x="3865774" y="2841269"/>
            <a:ext cx="936104" cy="369332"/>
          </a:xfrm>
          <a:prstGeom prst="rect">
            <a:avLst/>
          </a:prstGeom>
          <a:noFill/>
        </p:spPr>
        <p:txBody>
          <a:bodyPr wrap="square" rtlCol="0">
            <a:spAutoFit/>
          </a:bodyPr>
          <a:lstStyle/>
          <a:p>
            <a:r>
              <a:rPr lang="sv-SE" b="1" i="1" u="sng" dirty="0">
                <a:solidFill>
                  <a:srgbClr val="FF0000"/>
                </a:solidFill>
              </a:rPr>
              <a:t>Medina</a:t>
            </a:r>
          </a:p>
        </p:txBody>
      </p:sp>
      <p:sp>
        <p:nvSpPr>
          <p:cNvPr id="18" name="textruta 17"/>
          <p:cNvSpPr txBox="1"/>
          <p:nvPr/>
        </p:nvSpPr>
        <p:spPr>
          <a:xfrm>
            <a:off x="4281054" y="4108430"/>
            <a:ext cx="936104" cy="369332"/>
          </a:xfrm>
          <a:prstGeom prst="rect">
            <a:avLst/>
          </a:prstGeom>
          <a:noFill/>
        </p:spPr>
        <p:txBody>
          <a:bodyPr wrap="square" rtlCol="0">
            <a:spAutoFit/>
          </a:bodyPr>
          <a:lstStyle/>
          <a:p>
            <a:r>
              <a:rPr lang="sv-SE" b="1" i="1" u="sng" dirty="0" err="1">
                <a:solidFill>
                  <a:srgbClr val="FF0000"/>
                </a:solidFill>
              </a:rPr>
              <a:t>Mekka</a:t>
            </a:r>
            <a:endParaRPr lang="sv-SE" b="1" i="1" u="sng" dirty="0">
              <a:solidFill>
                <a:srgbClr val="FF0000"/>
              </a:solidFill>
            </a:endParaRPr>
          </a:p>
        </p:txBody>
      </p:sp>
    </p:spTree>
    <p:extLst>
      <p:ext uri="{BB962C8B-B14F-4D97-AF65-F5344CB8AC3E}">
        <p14:creationId xmlns:p14="http://schemas.microsoft.com/office/powerpoint/2010/main" val="598695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Högtider och fester</a:t>
            </a:r>
          </a:p>
        </p:txBody>
      </p:sp>
      <p:sp>
        <p:nvSpPr>
          <p:cNvPr id="3" name="Platshållare för innehåll 2"/>
          <p:cNvSpPr>
            <a:spLocks noGrp="1"/>
          </p:cNvSpPr>
          <p:nvPr>
            <p:ph idx="1"/>
          </p:nvPr>
        </p:nvSpPr>
        <p:spPr>
          <a:xfrm>
            <a:off x="480392" y="1385392"/>
            <a:ext cx="7620000" cy="5472608"/>
          </a:xfrm>
        </p:spPr>
        <p:txBody>
          <a:bodyPr>
            <a:normAutofit fontScale="92500" lnSpcReduction="20000"/>
          </a:bodyPr>
          <a:lstStyle/>
          <a:p>
            <a:r>
              <a:rPr lang="sv-SE" sz="2000" b="1" dirty="0" err="1"/>
              <a:t>Hajj</a:t>
            </a:r>
            <a:r>
              <a:rPr lang="sv-SE" sz="2000" b="1" dirty="0"/>
              <a:t> – </a:t>
            </a:r>
            <a:r>
              <a:rPr lang="sv-SE" sz="2000" dirty="0"/>
              <a:t>vallfärden – en av islams fem pelare. Varje muslim bör minst en gång i livet delta i vallfärden.  Undantag ges om man är fattig eller sjuk. Under vallfärden utför man olika ritualer, t.ex. att man ska gå sju varv motsols runt </a:t>
            </a:r>
            <a:r>
              <a:rPr lang="sv-SE" sz="2000" dirty="0" err="1"/>
              <a:t>Kaba</a:t>
            </a:r>
            <a:r>
              <a:rPr lang="sv-SE" sz="2000" dirty="0"/>
              <a:t>. Man har också speciella kläder under vallfärden. </a:t>
            </a:r>
          </a:p>
          <a:p>
            <a:endParaRPr lang="sv-SE" sz="2000" dirty="0"/>
          </a:p>
          <a:p>
            <a:r>
              <a:rPr lang="sv-SE" sz="2000" b="1" dirty="0"/>
              <a:t>Id-al-</a:t>
            </a:r>
            <a:r>
              <a:rPr lang="sv-SE" sz="2000" b="1" dirty="0" err="1"/>
              <a:t>adha</a:t>
            </a:r>
            <a:r>
              <a:rPr lang="sv-SE" sz="2000" b="1" dirty="0"/>
              <a:t> – </a:t>
            </a:r>
            <a:r>
              <a:rPr lang="sv-SE" sz="2000" dirty="0"/>
              <a:t>offerfesten. En högtid som                                                        avslutar vallfärden och som runt om i                                                  världen. Firas till minne av Abrahams                                                                    vilja att offra sin son – Ismael. </a:t>
            </a:r>
          </a:p>
          <a:p>
            <a:endParaRPr lang="sv-SE" sz="2000" dirty="0"/>
          </a:p>
          <a:p>
            <a:r>
              <a:rPr lang="sv-SE" sz="2000" b="1" dirty="0" err="1"/>
              <a:t>Sawm</a:t>
            </a:r>
            <a:r>
              <a:rPr lang="sv-SE" sz="2000" b="1" dirty="0"/>
              <a:t> – </a:t>
            </a:r>
            <a:r>
              <a:rPr lang="sv-SE" sz="2000" dirty="0"/>
              <a:t>fastan. Inträffar under muslimska                                                 månaden ramadan. Under fastan skall man                                                   avstå från att äta och dricka – från att solen                                                                    går upp tills solen går ner. Fastan kan vara ett                                                             sätt att tänka mer aktivt på Gud. Den kan                                                                      också vara en påminnelse om att alla                                                                            människor i världen inte får äta sig mätta.                                                         Fastemånaden avslutas med en särskild fest,                                                                         </a:t>
            </a:r>
            <a:r>
              <a:rPr lang="sv-SE" sz="2000" b="1" dirty="0"/>
              <a:t>Id-al-</a:t>
            </a:r>
            <a:r>
              <a:rPr lang="sv-SE" sz="2000" b="1" dirty="0" err="1"/>
              <a:t>fitr</a:t>
            </a:r>
            <a:r>
              <a:rPr lang="sv-SE" sz="2000" b="1" dirty="0"/>
              <a:t> </a:t>
            </a:r>
            <a:r>
              <a:rPr lang="sv-SE" sz="2000" dirty="0"/>
              <a:t>– firas tillsammans med släkt och                                                   vänner. </a:t>
            </a:r>
            <a:endParaRPr lang="sv-SE" sz="2000" b="1" dirty="0"/>
          </a:p>
          <a:p>
            <a:endParaRPr lang="sv-SE" sz="2000" dirty="0"/>
          </a:p>
          <a:p>
            <a:endParaRPr lang="sv-SE"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2564904"/>
            <a:ext cx="2376264" cy="3793055"/>
          </a:xfrm>
          <a:prstGeom prst="rect">
            <a:avLst/>
          </a:prstGeom>
        </p:spPr>
      </p:pic>
      <p:sp>
        <p:nvSpPr>
          <p:cNvPr id="6" name="textruta 5"/>
          <p:cNvSpPr txBox="1"/>
          <p:nvPr/>
        </p:nvSpPr>
        <p:spPr>
          <a:xfrm>
            <a:off x="6012160" y="6357959"/>
            <a:ext cx="2376264" cy="307777"/>
          </a:xfrm>
          <a:prstGeom prst="rect">
            <a:avLst/>
          </a:prstGeom>
          <a:noFill/>
        </p:spPr>
        <p:txBody>
          <a:bodyPr wrap="square" rtlCol="0">
            <a:spAutoFit/>
          </a:bodyPr>
          <a:lstStyle/>
          <a:p>
            <a:r>
              <a:rPr lang="sv-SE" sz="1400" dirty="0"/>
              <a:t>Abraham och Ismael</a:t>
            </a:r>
          </a:p>
        </p:txBody>
      </p:sp>
    </p:spTree>
    <p:extLst>
      <p:ext uri="{BB962C8B-B14F-4D97-AF65-F5344CB8AC3E}">
        <p14:creationId xmlns:p14="http://schemas.microsoft.com/office/powerpoint/2010/main" val="19920927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Ritualer och ceremonier</a:t>
            </a:r>
          </a:p>
        </p:txBody>
      </p:sp>
      <p:sp>
        <p:nvSpPr>
          <p:cNvPr id="3" name="Platshållare för innehåll 2"/>
          <p:cNvSpPr>
            <a:spLocks noGrp="1"/>
          </p:cNvSpPr>
          <p:nvPr>
            <p:ph idx="1"/>
          </p:nvPr>
        </p:nvSpPr>
        <p:spPr/>
        <p:txBody>
          <a:bodyPr>
            <a:normAutofit fontScale="92500" lnSpcReduction="10000"/>
          </a:bodyPr>
          <a:lstStyle/>
          <a:p>
            <a:r>
              <a:rPr lang="sv-SE" b="1" dirty="0"/>
              <a:t>Salat</a:t>
            </a:r>
            <a:r>
              <a:rPr lang="sv-SE" dirty="0"/>
              <a:t> – Bönen. Genom bönen visar man sin underkastelse och vördnad inför Gud. En troende muslim ska be fem gånger om dagen. Innan bönen är det viktigt att man är ren – därför tvättar man av sig. I bönen brukar man, förutom att knäböja med pannan i marken också ställa sig upp med jämna mellanrum. Alla muslimer ber inte på exakt samma sätt. </a:t>
            </a:r>
          </a:p>
          <a:p>
            <a:endParaRPr lang="sv-SE" b="1" dirty="0"/>
          </a:p>
          <a:p>
            <a:r>
              <a:rPr lang="sv-SE" b="1" dirty="0"/>
              <a:t>Födelse </a:t>
            </a:r>
            <a:r>
              <a:rPr lang="sv-SE" dirty="0"/>
              <a:t>– Det är vanligt att nyfött barn sveps in i ett vitt tygstycke och därefter läser man trosbekännelsen i barnets öra. Barnet får i regel sitt namn sju dagar efter födseln. </a:t>
            </a:r>
          </a:p>
          <a:p>
            <a:endParaRPr lang="sv-SE" b="1" dirty="0"/>
          </a:p>
          <a:p>
            <a:r>
              <a:rPr lang="sv-SE" b="1" dirty="0"/>
              <a:t>Döden</a:t>
            </a:r>
            <a:r>
              <a:rPr lang="sv-SE" dirty="0"/>
              <a:t> - Muslimer tror, att när en människa dör får man på ett eller annat sätt stå till svars inför Gud. Det finns två möjligheter, himmel eller helvete beroende på hur man levt. När en person dött är det viktigt att man begraver personen inom 48 timmar från dödsfallet. Den döde skall begravas med ansiktet vänt mot </a:t>
            </a:r>
            <a:r>
              <a:rPr lang="sv-SE" dirty="0" err="1"/>
              <a:t>Mekka</a:t>
            </a:r>
            <a:r>
              <a:rPr lang="sv-SE" dirty="0"/>
              <a:t>. </a:t>
            </a:r>
            <a:endParaRPr lang="sv-SE" b="1" dirty="0"/>
          </a:p>
        </p:txBody>
      </p:sp>
    </p:spTree>
    <p:extLst>
      <p:ext uri="{BB962C8B-B14F-4D97-AF65-F5344CB8AC3E}">
        <p14:creationId xmlns:p14="http://schemas.microsoft.com/office/powerpoint/2010/main" val="4028337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9BF3D6-102D-E449-806A-67C9B89B74B7}"/>
              </a:ext>
            </a:extLst>
          </p:cNvPr>
          <p:cNvSpPr>
            <a:spLocks noGrp="1"/>
          </p:cNvSpPr>
          <p:nvPr>
            <p:ph type="title"/>
          </p:nvPr>
        </p:nvSpPr>
        <p:spPr>
          <a:xfrm>
            <a:off x="457200" y="457200"/>
            <a:ext cx="7620000" cy="960438"/>
          </a:xfrm>
        </p:spPr>
        <p:txBody>
          <a:bodyPr/>
          <a:lstStyle/>
          <a:p>
            <a:r>
              <a:rPr lang="sv-SE" sz="2800" dirty="0">
                <a:solidFill>
                  <a:schemeClr val="tx1"/>
                </a:solidFill>
              </a:rPr>
              <a:t>5. Ordet islam  betyder flera saker</a:t>
            </a:r>
            <a:br>
              <a:rPr lang="sv-SE" sz="2800" dirty="0">
                <a:solidFill>
                  <a:schemeClr val="tx1"/>
                </a:solidFill>
              </a:rPr>
            </a:br>
            <a:br>
              <a:rPr lang="sv-SE" sz="2800" dirty="0">
                <a:solidFill>
                  <a:schemeClr val="tx1"/>
                </a:solidFill>
              </a:rPr>
            </a:br>
            <a:r>
              <a:rPr lang="sv-SE" sz="2800" dirty="0">
                <a:solidFill>
                  <a:schemeClr val="tx1"/>
                </a:solidFill>
              </a:rPr>
              <a:t>Vad tror ni eller vet om vad ordet betyder? Diskutera med grannen. </a:t>
            </a:r>
            <a:br>
              <a:rPr lang="sv-SE" sz="2800" dirty="0">
                <a:solidFill>
                  <a:schemeClr val="tx1"/>
                </a:solidFill>
              </a:rPr>
            </a:br>
            <a:endParaRPr lang="sv-SE" sz="2800" dirty="0">
              <a:solidFill>
                <a:schemeClr val="tx1"/>
              </a:solidFill>
            </a:endParaRPr>
          </a:p>
        </p:txBody>
      </p:sp>
      <p:sp>
        <p:nvSpPr>
          <p:cNvPr id="3" name="Platshållare för innehåll 2">
            <a:extLst>
              <a:ext uri="{FF2B5EF4-FFF2-40B4-BE49-F238E27FC236}">
                <a16:creationId xmlns:a16="http://schemas.microsoft.com/office/drawing/2014/main" id="{D439F046-24F3-BA43-BC38-E6DD00B3C417}"/>
              </a:ext>
            </a:extLst>
          </p:cNvPr>
          <p:cNvSpPr>
            <a:spLocks noGrp="1"/>
          </p:cNvSpPr>
          <p:nvPr>
            <p:ph idx="1"/>
          </p:nvPr>
        </p:nvSpPr>
        <p:spPr/>
        <p:txBody>
          <a:bodyPr/>
          <a:lstStyle/>
          <a:p>
            <a:pPr marL="114300" indent="0">
              <a:buNone/>
            </a:pPr>
            <a:r>
              <a:rPr lang="sv-SE" sz="2400" dirty="0"/>
              <a:t>Två betydelser: </a:t>
            </a:r>
          </a:p>
          <a:p>
            <a:r>
              <a:rPr lang="sv-SE" sz="2400" dirty="0"/>
              <a:t>Fred eller frid. </a:t>
            </a:r>
          </a:p>
          <a:p>
            <a:r>
              <a:rPr lang="sv-SE" sz="2400" dirty="0"/>
              <a:t> - underkastelse och anhängarna ska ge lydnad (till Allah)</a:t>
            </a:r>
          </a:p>
          <a:p>
            <a:pPr marL="114300" indent="0">
              <a:buNone/>
            </a:pPr>
            <a:endParaRPr lang="sv-SE" dirty="0"/>
          </a:p>
          <a:p>
            <a:pPr marL="114300" indent="0">
              <a:buNone/>
            </a:pPr>
            <a:r>
              <a:rPr lang="sv-SE" dirty="0"/>
              <a:t>Hur hänger dessa betydelser ihop? </a:t>
            </a:r>
          </a:p>
          <a:p>
            <a:pPr marL="114300" indent="0">
              <a:buNone/>
            </a:pPr>
            <a:r>
              <a:rPr lang="sv-SE" dirty="0"/>
              <a:t>Hur kan man visa lydnad gentemot Allah? </a:t>
            </a:r>
          </a:p>
        </p:txBody>
      </p:sp>
    </p:spTree>
    <p:extLst>
      <p:ext uri="{BB962C8B-B14F-4D97-AF65-F5344CB8AC3E}">
        <p14:creationId xmlns:p14="http://schemas.microsoft.com/office/powerpoint/2010/main" val="118605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44939E-D74B-F24E-B9D5-8C4A84B13019}"/>
              </a:ext>
            </a:extLst>
          </p:cNvPr>
          <p:cNvSpPr>
            <a:spLocks noGrp="1"/>
          </p:cNvSpPr>
          <p:nvPr>
            <p:ph type="title"/>
          </p:nvPr>
        </p:nvSpPr>
        <p:spPr/>
        <p:txBody>
          <a:bodyPr/>
          <a:lstStyle/>
          <a:p>
            <a:r>
              <a:rPr lang="sv-SE" dirty="0"/>
              <a:t>Islams betydelse?</a:t>
            </a:r>
          </a:p>
        </p:txBody>
      </p:sp>
      <p:sp>
        <p:nvSpPr>
          <p:cNvPr id="3" name="Platshållare för innehåll 2">
            <a:extLst>
              <a:ext uri="{FF2B5EF4-FFF2-40B4-BE49-F238E27FC236}">
                <a16:creationId xmlns:a16="http://schemas.microsoft.com/office/drawing/2014/main" id="{34026175-0938-8448-AA1E-BC61E2CEC41F}"/>
              </a:ext>
            </a:extLst>
          </p:cNvPr>
          <p:cNvSpPr>
            <a:spLocks noGrp="1"/>
          </p:cNvSpPr>
          <p:nvPr>
            <p:ph idx="1"/>
          </p:nvPr>
        </p:nvSpPr>
        <p:spPr/>
        <p:txBody>
          <a:bodyPr>
            <a:normAutofit/>
          </a:bodyPr>
          <a:lstStyle/>
          <a:p>
            <a:r>
              <a:rPr lang="sv-SE" dirty="0"/>
              <a:t>slam kan beskrivas som en livshållning - en grundinställning till hela livet och tillvaron. Ordet islam betyder fredssträvan och inte underkastelse som många tror. Muslim betyder den som tror på Gud. Enligt islam är alla människor oavsett de vill eller inte födda till muslimer, alla djur och alla växter är födda</a:t>
            </a:r>
            <a:br>
              <a:rPr lang="sv-SE" dirty="0"/>
            </a:br>
            <a:r>
              <a:rPr lang="sv-SE" dirty="0"/>
              <a:t>muslimer. Detta betyder att en människa aldrig kan konvertera till islam utan </a:t>
            </a:r>
            <a:r>
              <a:rPr lang="sv-SE" dirty="0" err="1"/>
              <a:t>revertera</a:t>
            </a:r>
            <a:r>
              <a:rPr lang="sv-SE" dirty="0"/>
              <a:t>, det vill säga gå tillbaka.</a:t>
            </a:r>
            <a:br>
              <a:rPr lang="sv-SE" dirty="0"/>
            </a:br>
            <a:r>
              <a:rPr lang="sv-SE" dirty="0"/>
              <a:t> </a:t>
            </a:r>
          </a:p>
          <a:p>
            <a:r>
              <a:rPr lang="sv-SE" dirty="0"/>
              <a:t>Källa: </a:t>
            </a:r>
            <a:r>
              <a:rPr lang="sv-SE" dirty="0">
                <a:hlinkClick r:id="rId2"/>
              </a:rPr>
              <a:t>https://larare.at/religion/05_islam/islam_fakta.html</a:t>
            </a:r>
            <a:r>
              <a:rPr lang="sv-SE" dirty="0"/>
              <a:t> </a:t>
            </a:r>
          </a:p>
          <a:p>
            <a:endParaRPr lang="sv-SE" dirty="0"/>
          </a:p>
        </p:txBody>
      </p:sp>
    </p:spTree>
    <p:extLst>
      <p:ext uri="{BB962C8B-B14F-4D97-AF65-F5344CB8AC3E}">
        <p14:creationId xmlns:p14="http://schemas.microsoft.com/office/powerpoint/2010/main" val="159106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E49F71-ABD2-2A48-80A8-6D6588F85644}"/>
              </a:ext>
            </a:extLst>
          </p:cNvPr>
          <p:cNvSpPr>
            <a:spLocks noGrp="1"/>
          </p:cNvSpPr>
          <p:nvPr>
            <p:ph type="title"/>
          </p:nvPr>
        </p:nvSpPr>
        <p:spPr/>
        <p:txBody>
          <a:bodyPr/>
          <a:lstStyle/>
          <a:p>
            <a:r>
              <a:rPr lang="sv-SE" b="1" cap="all" dirty="0"/>
              <a:t>“ISLAMS” BETYDELSE</a:t>
            </a:r>
            <a:br>
              <a:rPr lang="sv-SE" b="1" cap="all" dirty="0"/>
            </a:br>
            <a:endParaRPr lang="sv-SE" dirty="0"/>
          </a:p>
        </p:txBody>
      </p:sp>
      <p:sp>
        <p:nvSpPr>
          <p:cNvPr id="3" name="Platshållare för innehåll 2">
            <a:extLst>
              <a:ext uri="{FF2B5EF4-FFF2-40B4-BE49-F238E27FC236}">
                <a16:creationId xmlns:a16="http://schemas.microsoft.com/office/drawing/2014/main" id="{BFF231AE-FA5B-8D40-990E-C9A6F3ACF95B}"/>
              </a:ext>
            </a:extLst>
          </p:cNvPr>
          <p:cNvSpPr>
            <a:spLocks noGrp="1"/>
          </p:cNvSpPr>
          <p:nvPr>
            <p:ph idx="1"/>
          </p:nvPr>
        </p:nvSpPr>
        <p:spPr/>
        <p:txBody>
          <a:bodyPr>
            <a:normAutofit fontScale="85000" lnSpcReduction="10000"/>
          </a:bodyPr>
          <a:lstStyle/>
          <a:p>
            <a:pPr marL="114300" indent="0">
              <a:buNone/>
            </a:pPr>
            <a:r>
              <a:rPr lang="sv-SE" dirty="0"/>
              <a:t>Bland de stora världsreligionerna intar islam en särställning, då dess namn inte härleds från ett folk, en person eller en plats; som Judendomen (från Juda), Kristendomen (från Kristus), Buddhismen (från Buddha) eller Hinduismen (från Hinds land, dvs Indien). Islam fick inte sitt namn från Profeten Muhammad. Muhammad tillbes inte och han ses inte heller som islams grundare eller författare till dess heliga skrift, Koranen. Termen “islam” förekommer på mer än ett ställe i Koranen själv. Den härleds från den arabiska rot (</a:t>
            </a:r>
            <a:r>
              <a:rPr lang="sv-SE" dirty="0" err="1"/>
              <a:t>slm</a:t>
            </a:r>
            <a:r>
              <a:rPr lang="sv-SE" dirty="0"/>
              <a:t>) som betyder “fred” och “frid” eller “underkastelse”. </a:t>
            </a:r>
          </a:p>
          <a:p>
            <a:pPr marL="114300" indent="0">
              <a:buNone/>
            </a:pPr>
            <a:r>
              <a:rPr lang="sv-SE" dirty="0"/>
              <a:t>Den rätta betydelsen av ordet islam är att uppnå både inre frid och yttre fred genom att underkasta sig Guds (Allahs) vilja. Det betyder att medvetet och med kärlek och tillit underkasta sig Allahs vilja, acceptera Hans nåd och följa Hans väg. I det avseendet ser inte muslimer islam som en ny religion som kom på 600-talet med profeten Muhammads ankomst, utan som en fortsättning på det grundläggande uppdraget för alla profeter genom historien. Detta uppdrag fulländades och gjordes universellt med Muhammad, som var den siste av dessa profeter.</a:t>
            </a:r>
          </a:p>
          <a:p>
            <a:r>
              <a:rPr lang="sv-SE" dirty="0">
                <a:hlinkClick r:id="rId2"/>
              </a:rPr>
              <a:t>https://www.stockholmsmoske.se/islam/</a:t>
            </a:r>
            <a:endParaRPr lang="sv-SE" dirty="0"/>
          </a:p>
        </p:txBody>
      </p:sp>
    </p:spTree>
    <p:extLst>
      <p:ext uri="{BB962C8B-B14F-4D97-AF65-F5344CB8AC3E}">
        <p14:creationId xmlns:p14="http://schemas.microsoft.com/office/powerpoint/2010/main" val="3460982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5874CB3-40A6-0348-9B3E-005F95FD2C8B}"/>
              </a:ext>
            </a:extLst>
          </p:cNvPr>
          <p:cNvSpPr>
            <a:spLocks noGrp="1"/>
          </p:cNvSpPr>
          <p:nvPr>
            <p:ph type="title"/>
          </p:nvPr>
        </p:nvSpPr>
        <p:spPr/>
        <p:txBody>
          <a:bodyPr/>
          <a:lstStyle/>
          <a:p>
            <a:r>
              <a:rPr lang="sv-SE" dirty="0"/>
              <a:t>Diskutera i par: </a:t>
            </a:r>
          </a:p>
        </p:txBody>
      </p:sp>
      <p:sp>
        <p:nvSpPr>
          <p:cNvPr id="3" name="Platshållare för innehåll 2">
            <a:extLst>
              <a:ext uri="{FF2B5EF4-FFF2-40B4-BE49-F238E27FC236}">
                <a16:creationId xmlns:a16="http://schemas.microsoft.com/office/drawing/2014/main" id="{7FFFE48A-4F50-F24B-8B83-3033CB98F1A9}"/>
              </a:ext>
            </a:extLst>
          </p:cNvPr>
          <p:cNvSpPr>
            <a:spLocks noGrp="1"/>
          </p:cNvSpPr>
          <p:nvPr>
            <p:ph idx="1"/>
          </p:nvPr>
        </p:nvSpPr>
        <p:spPr/>
        <p:txBody>
          <a:bodyPr>
            <a:normAutofit/>
          </a:bodyPr>
          <a:lstStyle/>
          <a:p>
            <a:r>
              <a:rPr lang="sv-SE" sz="2800" dirty="0"/>
              <a:t>Vilken/vilka skillnader finns mellan relationen Gud och  Muhammed och relationen Gud och Jesus? </a:t>
            </a:r>
          </a:p>
          <a:p>
            <a:pPr marL="114300" indent="0">
              <a:buNone/>
            </a:pPr>
            <a:r>
              <a:rPr lang="sv-SE" sz="1600" dirty="0"/>
              <a:t>Tips:</a:t>
            </a:r>
          </a:p>
          <a:p>
            <a:r>
              <a:rPr lang="sv-SE" sz="2100" b="1" dirty="0"/>
              <a:t>Trosbekännelsen Islam: </a:t>
            </a:r>
          </a:p>
          <a:p>
            <a:r>
              <a:rPr lang="sv-SE" sz="2100" b="1" dirty="0"/>
              <a:t>Det finns ingen Gud utom Allah och Muhammed är Hans </a:t>
            </a:r>
            <a:r>
              <a:rPr lang="sv-SE" sz="2100" b="1" dirty="0" err="1"/>
              <a:t>sänderbud</a:t>
            </a:r>
            <a:r>
              <a:rPr lang="sv-SE" sz="2100" b="1" dirty="0"/>
              <a:t>” </a:t>
            </a:r>
          </a:p>
          <a:p>
            <a:endParaRPr lang="sv-SE" sz="2100" b="1" dirty="0"/>
          </a:p>
          <a:p>
            <a:r>
              <a:rPr lang="sv-SE" sz="2100" b="1" dirty="0"/>
              <a:t>Trosbekännelsen kristendom: </a:t>
            </a:r>
          </a:p>
          <a:p>
            <a:r>
              <a:rPr lang="sv-SE" sz="2100" b="1" dirty="0"/>
              <a:t>(-) ”Vi tror också på Jesus Kristus, hans enfödde Son, vår Herre, vilken är avlad (tillverkad ) av den helige Ande,”</a:t>
            </a:r>
            <a:endParaRPr lang="sv-SE" sz="2100" dirty="0"/>
          </a:p>
          <a:p>
            <a:endParaRPr lang="sv-SE" sz="4000" dirty="0">
              <a:solidFill>
                <a:schemeClr val="bg1"/>
              </a:solidFill>
            </a:endParaRPr>
          </a:p>
          <a:p>
            <a:pPr marL="114300" indent="0">
              <a:buNone/>
            </a:pPr>
            <a:endParaRPr lang="sv-SE" sz="4000" dirty="0"/>
          </a:p>
          <a:p>
            <a:endParaRPr lang="sv-SE" dirty="0"/>
          </a:p>
        </p:txBody>
      </p:sp>
    </p:spTree>
    <p:extLst>
      <p:ext uri="{BB962C8B-B14F-4D97-AF65-F5344CB8AC3E}">
        <p14:creationId xmlns:p14="http://schemas.microsoft.com/office/powerpoint/2010/main" val="1298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FBEC75-E6ED-3D4D-A162-AF62A54EB552}"/>
              </a:ext>
            </a:extLst>
          </p:cNvPr>
          <p:cNvSpPr>
            <a:spLocks noGrp="1"/>
          </p:cNvSpPr>
          <p:nvPr>
            <p:ph type="title"/>
          </p:nvPr>
        </p:nvSpPr>
        <p:spPr/>
        <p:txBody>
          <a:bodyPr/>
          <a:lstStyle/>
          <a:p>
            <a:r>
              <a:rPr lang="sv-SE" dirty="0"/>
              <a:t>Vad innebär det att?</a:t>
            </a:r>
          </a:p>
        </p:txBody>
      </p:sp>
      <p:sp>
        <p:nvSpPr>
          <p:cNvPr id="3" name="Platshållare för innehåll 2">
            <a:extLst>
              <a:ext uri="{FF2B5EF4-FFF2-40B4-BE49-F238E27FC236}">
                <a16:creationId xmlns:a16="http://schemas.microsoft.com/office/drawing/2014/main" id="{9DF57BED-7279-6443-B2A4-D4EA2A2D5841}"/>
              </a:ext>
            </a:extLst>
          </p:cNvPr>
          <p:cNvSpPr>
            <a:spLocks noGrp="1"/>
          </p:cNvSpPr>
          <p:nvPr>
            <p:ph idx="1"/>
          </p:nvPr>
        </p:nvSpPr>
        <p:spPr/>
        <p:txBody>
          <a:bodyPr>
            <a:normAutofit lnSpcReduction="10000"/>
          </a:bodyPr>
          <a:lstStyle/>
          <a:p>
            <a:pPr marL="114300" indent="0">
              <a:buNone/>
            </a:pPr>
            <a:r>
              <a:rPr lang="sv-SE" sz="2800" dirty="0"/>
              <a:t>Islam är en </a:t>
            </a:r>
            <a:r>
              <a:rPr lang="sv-SE" sz="2800" dirty="0" err="1"/>
              <a:t>Abrahamitisk</a:t>
            </a:r>
            <a:r>
              <a:rPr lang="sv-SE" sz="2800" dirty="0"/>
              <a:t> religion?</a:t>
            </a:r>
          </a:p>
          <a:p>
            <a:pPr marL="114300" indent="0">
              <a:buNone/>
            </a:pPr>
            <a:r>
              <a:rPr lang="sv-SE" dirty="0"/>
              <a:t>Diskutera i paret. </a:t>
            </a:r>
          </a:p>
          <a:p>
            <a:pPr marL="114300" indent="0">
              <a:buNone/>
            </a:pPr>
            <a:r>
              <a:rPr lang="sv-SE" dirty="0"/>
              <a:t>Tips: Vilka likheter finns det mellan Islam och judendomen, kristendomen? </a:t>
            </a:r>
          </a:p>
          <a:p>
            <a:pPr marL="114300" indent="0">
              <a:buNone/>
            </a:pPr>
            <a:endParaRPr lang="sv-SE" dirty="0"/>
          </a:p>
          <a:p>
            <a:pPr marL="114300" indent="0">
              <a:buNone/>
            </a:pPr>
            <a:r>
              <a:rPr lang="sv-SE" dirty="0"/>
              <a:t>Trots Guds löfte fick Abraham inga barn. När han klagade lockade Gud ut honom ur tältet och visade natthimlen för honom. Därefter lovade han att Abrahams ättlingar skulle bli lika många som stjärnorna på himlen. Gud talade om för Abraham att han och Sara skulle få en son tillsammans och att deras barn och barnbarn skulle bli början till ett stort folk, Guds eget folk. Som ett tecken på att Abraham och hans släkt var ett folk utvalt av Gud skulle alla pojkar </a:t>
            </a:r>
            <a:r>
              <a:rPr lang="sv-SE" i="1" dirty="0"/>
              <a:t>omskäras</a:t>
            </a:r>
            <a:r>
              <a:rPr lang="sv-SE" dirty="0"/>
              <a:t> när de var åtta dagar gamla.</a:t>
            </a:r>
          </a:p>
        </p:txBody>
      </p:sp>
    </p:spTree>
    <p:extLst>
      <p:ext uri="{BB962C8B-B14F-4D97-AF65-F5344CB8AC3E}">
        <p14:creationId xmlns:p14="http://schemas.microsoft.com/office/powerpoint/2010/main" val="47699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Gud och människa</a:t>
            </a:r>
          </a:p>
        </p:txBody>
      </p:sp>
      <p:sp>
        <p:nvSpPr>
          <p:cNvPr id="3" name="Platshållare för innehåll 2"/>
          <p:cNvSpPr>
            <a:spLocks noGrp="1"/>
          </p:cNvSpPr>
          <p:nvPr>
            <p:ph idx="1"/>
          </p:nvPr>
        </p:nvSpPr>
        <p:spPr/>
        <p:txBody>
          <a:bodyPr>
            <a:normAutofit lnSpcReduction="10000"/>
          </a:bodyPr>
          <a:lstStyle/>
          <a:p>
            <a:r>
              <a:rPr lang="sv-SE" dirty="0"/>
              <a:t>Islam är en monoteistisk religion, vilket innebär att människan tror på EN Gud. (</a:t>
            </a:r>
            <a:r>
              <a:rPr lang="sv-SE" i="1" dirty="0"/>
              <a:t>Motsatsen är polyteism, vilket innebär att man tror på flera gudar</a:t>
            </a:r>
            <a:r>
              <a:rPr lang="sv-SE" dirty="0"/>
              <a:t>). </a:t>
            </a:r>
          </a:p>
          <a:p>
            <a:r>
              <a:rPr lang="sv-SE" dirty="0"/>
              <a:t>Ordet för Gud på arabiska är </a:t>
            </a:r>
            <a:r>
              <a:rPr lang="sv-SE" i="1" dirty="0"/>
              <a:t>Allah</a:t>
            </a:r>
            <a:r>
              <a:rPr lang="sv-SE" dirty="0"/>
              <a:t>. </a:t>
            </a:r>
          </a:p>
          <a:p>
            <a:r>
              <a:rPr lang="sv-SE" dirty="0"/>
              <a:t>Vad betyder </a:t>
            </a:r>
            <a:r>
              <a:rPr lang="sv-SE" dirty="0" err="1"/>
              <a:t>Allahu</a:t>
            </a:r>
            <a:r>
              <a:rPr lang="sv-SE" dirty="0"/>
              <a:t> </a:t>
            </a:r>
            <a:r>
              <a:rPr lang="sv-SE" dirty="0" err="1"/>
              <a:t>akbar</a:t>
            </a:r>
            <a:r>
              <a:rPr lang="sv-SE" dirty="0"/>
              <a:t> ?</a:t>
            </a:r>
          </a:p>
          <a:p>
            <a:r>
              <a:rPr lang="sv-SE" dirty="0"/>
              <a:t>(Gud är större) – säger en del muslimer och med det menas i princip att gud är större än vad vi kan förstå – gud är skaparen, allvetaren och allsmäktig. </a:t>
            </a:r>
          </a:p>
          <a:p>
            <a:r>
              <a:rPr lang="sv-SE" dirty="0"/>
              <a:t>Muslimer har givit Gud 99 namn vilka? </a:t>
            </a:r>
          </a:p>
          <a:p>
            <a:r>
              <a:rPr lang="sv-SE" dirty="0"/>
              <a:t> skaparen, den store, den gode, den barmhärtige. </a:t>
            </a:r>
          </a:p>
          <a:p>
            <a:r>
              <a:rPr lang="sv-SE" dirty="0"/>
              <a:t>Människan är Guds ställföreträdare på jorden och kan genom bön få kontakt med Gud. </a:t>
            </a:r>
          </a:p>
          <a:p>
            <a:r>
              <a:rPr lang="sv-SE" dirty="0"/>
              <a:t>Muslimer tror på himmel och helvete. </a:t>
            </a:r>
          </a:p>
        </p:txBody>
      </p:sp>
    </p:spTree>
    <p:extLst>
      <p:ext uri="{BB962C8B-B14F-4D97-AF65-F5344CB8AC3E}">
        <p14:creationId xmlns:p14="http://schemas.microsoft.com/office/powerpoint/2010/main" val="258069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B3D47E-80D5-D342-BFA1-247B05F647D6}"/>
              </a:ext>
            </a:extLst>
          </p:cNvPr>
          <p:cNvSpPr>
            <a:spLocks noGrp="1"/>
          </p:cNvSpPr>
          <p:nvPr>
            <p:ph type="title"/>
          </p:nvPr>
        </p:nvSpPr>
        <p:spPr/>
        <p:txBody>
          <a:bodyPr/>
          <a:lstStyle/>
          <a:p>
            <a:r>
              <a:rPr lang="sv-SE" dirty="0"/>
              <a:t>Diskutera snabbt i par 5 min</a:t>
            </a:r>
          </a:p>
        </p:txBody>
      </p:sp>
      <p:sp>
        <p:nvSpPr>
          <p:cNvPr id="3" name="Platshållare för innehåll 2">
            <a:extLst>
              <a:ext uri="{FF2B5EF4-FFF2-40B4-BE49-F238E27FC236}">
                <a16:creationId xmlns:a16="http://schemas.microsoft.com/office/drawing/2014/main" id="{C182A333-D7C5-0F49-8C06-BD5CF2D2CF4C}"/>
              </a:ext>
            </a:extLst>
          </p:cNvPr>
          <p:cNvSpPr>
            <a:spLocks noGrp="1"/>
          </p:cNvSpPr>
          <p:nvPr>
            <p:ph idx="1"/>
          </p:nvPr>
        </p:nvSpPr>
        <p:spPr/>
        <p:txBody>
          <a:bodyPr/>
          <a:lstStyle/>
          <a:p>
            <a:r>
              <a:rPr lang="sv-SE" dirty="0"/>
              <a:t>Hur avgörs det om man kommer till himmel eller helvete enligt islam? </a:t>
            </a:r>
          </a:p>
          <a:p>
            <a:pPr marL="114300" indent="0">
              <a:buNone/>
            </a:pPr>
            <a:r>
              <a:rPr lang="sv-SE" dirty="0"/>
              <a:t>Vem bestämmer?</a:t>
            </a:r>
          </a:p>
          <a:p>
            <a:pPr marL="114300" indent="0">
              <a:buNone/>
            </a:pPr>
            <a:r>
              <a:rPr lang="sv-SE" dirty="0"/>
              <a:t>Hur? </a:t>
            </a:r>
          </a:p>
          <a:p>
            <a:pPr marL="114300" indent="0">
              <a:buNone/>
            </a:pPr>
            <a:r>
              <a:rPr lang="sv-SE" dirty="0"/>
              <a:t>Vad tror eller vet ni om detta? </a:t>
            </a:r>
          </a:p>
          <a:p>
            <a:pPr marL="114300" indent="0">
              <a:buNone/>
            </a:pPr>
            <a:endParaRPr lang="sv-SE" dirty="0"/>
          </a:p>
          <a:p>
            <a:pPr marL="114300" indent="0">
              <a:buNone/>
            </a:pPr>
            <a:r>
              <a:rPr lang="sv-SE" dirty="0"/>
              <a:t>Jämför gärna med andra religioner, hur ser det ut inom kristendomen? Judendomen? Hinduism/buddhism? </a:t>
            </a:r>
          </a:p>
        </p:txBody>
      </p:sp>
    </p:spTree>
    <p:extLst>
      <p:ext uri="{BB962C8B-B14F-4D97-AF65-F5344CB8AC3E}">
        <p14:creationId xmlns:p14="http://schemas.microsoft.com/office/powerpoint/2010/main" val="37061166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ngränsande">
  <a:themeElements>
    <a:clrScheme name="Angränsande">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ränsand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3564</TotalTime>
  <Words>2495</Words>
  <Application>Microsoft Macintosh PowerPoint</Application>
  <PresentationFormat>Bildspel på skärmen (4:3)</PresentationFormat>
  <Paragraphs>181</Paragraphs>
  <Slides>28</Slides>
  <Notes>1</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28</vt:i4>
      </vt:variant>
    </vt:vector>
  </HeadingPairs>
  <TitlesOfParts>
    <vt:vector size="32" baseType="lpstr">
      <vt:lpstr>Arial</vt:lpstr>
      <vt:lpstr>Baskerville Old Face</vt:lpstr>
      <vt:lpstr>Calibri</vt:lpstr>
      <vt:lpstr>Angränsande</vt:lpstr>
      <vt:lpstr>PowerPoint-presentation</vt:lpstr>
      <vt:lpstr>5 saker om Islam</vt:lpstr>
      <vt:lpstr>5. Ordet islam  betyder flera saker  Vad tror ni eller vet om vad ordet betyder? Diskutera med grannen.  </vt:lpstr>
      <vt:lpstr>Islams betydelse?</vt:lpstr>
      <vt:lpstr>“ISLAMS” BETYDELSE </vt:lpstr>
      <vt:lpstr>Diskutera i par: </vt:lpstr>
      <vt:lpstr>Vad innebär det att?</vt:lpstr>
      <vt:lpstr>Gud och människa</vt:lpstr>
      <vt:lpstr>Diskutera snabbt i par 5 min</vt:lpstr>
      <vt:lpstr>Diskutera med din granne</vt:lpstr>
      <vt:lpstr>Historik</vt:lpstr>
      <vt:lpstr>Muhammed</vt:lpstr>
      <vt:lpstr>Spridning</vt:lpstr>
      <vt:lpstr>Att leva som muslim</vt:lpstr>
      <vt:lpstr>De fem grundpelarna</vt:lpstr>
      <vt:lpstr>De fem grundpelarna</vt:lpstr>
      <vt:lpstr>Varför använder Islam halvmånen och stjärnan som symboler?</vt:lpstr>
      <vt:lpstr>Splittringen</vt:lpstr>
      <vt:lpstr>Fördelning – Sunni- och Shiamuslimer</vt:lpstr>
      <vt:lpstr>Muhammed</vt:lpstr>
      <vt:lpstr>Muhammed</vt:lpstr>
      <vt:lpstr>Koranen</vt:lpstr>
      <vt:lpstr>Haditherna</vt:lpstr>
      <vt:lpstr>Moské </vt:lpstr>
      <vt:lpstr>Heliga platser</vt:lpstr>
      <vt:lpstr>PowerPoint-presentation</vt:lpstr>
      <vt:lpstr>Högtider och fester</vt:lpstr>
      <vt:lpstr>Ritualer och ceremonier</vt:lpstr>
    </vt:vector>
  </TitlesOfParts>
  <Company>Ale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Islam</dc:title>
  <dc:creator>Niklas Johansson</dc:creator>
  <cp:lastModifiedBy>Oscar Seidler</cp:lastModifiedBy>
  <cp:revision>45</cp:revision>
  <dcterms:created xsi:type="dcterms:W3CDTF">2015-03-29T09:31:53Z</dcterms:created>
  <dcterms:modified xsi:type="dcterms:W3CDTF">2020-02-19T12:47:31Z</dcterms:modified>
</cp:coreProperties>
</file>