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62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5275" y="38100"/>
              <a:ext cx="8610600" cy="13906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73100" y="1458442"/>
            <a:ext cx="4467225" cy="4050029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850" spc="540" dirty="0">
                <a:solidFill>
                  <a:srgbClr val="F8F8F8"/>
                </a:solidFill>
                <a:latin typeface="Arial"/>
                <a:cs typeface="Arial"/>
              </a:rPr>
              <a:t></a:t>
            </a:r>
            <a:r>
              <a:rPr sz="2850" spc="-10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375BAF"/>
                </a:solidFill>
                <a:latin typeface="TeXGyrePagella"/>
                <a:cs typeface="TeXGyrePagella"/>
              </a:rPr>
              <a:t>Liberalismen</a:t>
            </a:r>
            <a:endParaRPr sz="4400">
              <a:latin typeface="TeXGyrePagella"/>
              <a:cs typeface="TeXGyrePagella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850" spc="540" dirty="0">
                <a:solidFill>
                  <a:srgbClr val="F8F8F8"/>
                </a:solidFill>
                <a:latin typeface="Arial"/>
                <a:cs typeface="Arial"/>
              </a:rPr>
              <a:t></a:t>
            </a:r>
            <a:r>
              <a:rPr sz="2850" spc="-11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spc="-60" dirty="0">
                <a:solidFill>
                  <a:srgbClr val="382970"/>
                </a:solidFill>
                <a:latin typeface="TeXGyrePagella"/>
                <a:cs typeface="TeXGyrePagella"/>
              </a:rPr>
              <a:t>Konservatismen</a:t>
            </a:r>
            <a:endParaRPr sz="4400">
              <a:latin typeface="TeXGyrePagella"/>
              <a:cs typeface="TeXGyrePagella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850" spc="540" dirty="0">
                <a:solidFill>
                  <a:srgbClr val="F8F8F8"/>
                </a:solidFill>
                <a:latin typeface="Arial"/>
                <a:cs typeface="Arial"/>
              </a:rPr>
              <a:t></a:t>
            </a:r>
            <a:r>
              <a:rPr sz="2850" spc="-17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0000"/>
                </a:solidFill>
                <a:latin typeface="TeXGyrePagella"/>
                <a:cs typeface="TeXGyrePagella"/>
              </a:rPr>
              <a:t>Socialismen</a:t>
            </a:r>
            <a:endParaRPr sz="4400">
              <a:latin typeface="TeXGyrePagella"/>
              <a:cs typeface="TeXGyrePagella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850" spc="540" dirty="0">
                <a:solidFill>
                  <a:srgbClr val="F8F8F8"/>
                </a:solidFill>
                <a:latin typeface="Arial"/>
                <a:cs typeface="Arial"/>
              </a:rPr>
              <a:t></a:t>
            </a:r>
            <a:r>
              <a:rPr sz="2850" spc="-19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F3399"/>
                </a:solidFill>
                <a:latin typeface="TeXGyrePagella"/>
                <a:cs typeface="TeXGyrePagella"/>
              </a:rPr>
              <a:t>Feminismen</a:t>
            </a:r>
            <a:endParaRPr sz="4400">
              <a:latin typeface="TeXGyrePagella"/>
              <a:cs typeface="TeXGyrePagella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850" spc="540" dirty="0">
                <a:solidFill>
                  <a:srgbClr val="F8F8F8"/>
                </a:solidFill>
                <a:latin typeface="Arial"/>
                <a:cs typeface="Arial"/>
              </a:rPr>
              <a:t></a:t>
            </a:r>
            <a:r>
              <a:rPr sz="2850" spc="-10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CC00"/>
                </a:solidFill>
                <a:latin typeface="TeXGyrePagella"/>
                <a:cs typeface="TeXGyrePagella"/>
              </a:rPr>
              <a:t>Ekologismen</a:t>
            </a:r>
            <a:endParaRPr sz="44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9725" y="0"/>
            <a:ext cx="60960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4753" y="1221740"/>
            <a:ext cx="7837170" cy="5061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98425" indent="-41148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Alla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människor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har olika förutsättningar och  rätt att ha olika inkomst och utbildning. Det är  </a:t>
            </a:r>
            <a:r>
              <a:rPr sz="2800" spc="-30" dirty="0">
                <a:solidFill>
                  <a:srgbClr val="FFFFFF"/>
                </a:solidFill>
                <a:latin typeface="Georgia"/>
                <a:cs typeface="Georgia"/>
              </a:rPr>
              <a:t>inte bra 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för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samhället </a:t>
            </a:r>
            <a:r>
              <a:rPr sz="2800" spc="-45" dirty="0">
                <a:solidFill>
                  <a:srgbClr val="FFFFFF"/>
                </a:solidFill>
                <a:latin typeface="Georgia"/>
                <a:cs typeface="Georgia"/>
              </a:rPr>
              <a:t>att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alla </a:t>
            </a:r>
            <a:r>
              <a:rPr sz="2800" spc="5" dirty="0">
                <a:solidFill>
                  <a:srgbClr val="FFFFFF"/>
                </a:solidFill>
                <a:latin typeface="Georgia"/>
                <a:cs typeface="Georgia"/>
              </a:rPr>
              <a:t>ska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bli</a:t>
            </a:r>
            <a:r>
              <a:rPr sz="2800" spc="2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Georgia"/>
                <a:cs typeface="Georgia"/>
              </a:rPr>
              <a:t>”lika”.</a:t>
            </a:r>
            <a:endParaRPr sz="2800">
              <a:latin typeface="Georgia"/>
              <a:cs typeface="Georgia"/>
            </a:endParaRPr>
          </a:p>
          <a:p>
            <a:pPr marL="424180" marR="5080" indent="-411480">
              <a:lnSpc>
                <a:spcPct val="100000"/>
              </a:lnSpc>
              <a:spcBef>
                <a:spcPts val="675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Har accepterat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allmän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rösträtt och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anammat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liberalismen ekonomiska syn på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frihandel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mm.</a:t>
            </a:r>
            <a:endParaRPr sz="2800">
              <a:latin typeface="TeXGyrePagella"/>
              <a:cs typeface="TeXGyrePagella"/>
            </a:endParaRPr>
          </a:p>
          <a:p>
            <a:pPr marL="424180" marR="575310" indent="-411480">
              <a:lnSpc>
                <a:spcPct val="100000"/>
              </a:lnSpc>
              <a:spcBef>
                <a:spcPts val="675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Ser gärna ett starkt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försvar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och försvarar de  kristna</a:t>
            </a:r>
            <a:r>
              <a:rPr sz="2800" spc="-3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traditionerna.</a:t>
            </a:r>
            <a:endParaRPr sz="2800">
              <a:latin typeface="TeXGyrePagella"/>
              <a:cs typeface="TeXGyrePagella"/>
            </a:endParaRPr>
          </a:p>
          <a:p>
            <a:pPr marL="424180" marR="121285" indent="-411480">
              <a:lnSpc>
                <a:spcPct val="100000"/>
              </a:lnSpc>
              <a:spcBef>
                <a:spcPts val="670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Är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emot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politisk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styrning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och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för privatisering 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av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alla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samhällets</a:t>
            </a:r>
            <a:r>
              <a:rPr sz="2800" spc="-2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sektorer.</a:t>
            </a:r>
            <a:endParaRPr sz="2800">
              <a:latin typeface="TeXGyrePagella"/>
              <a:cs typeface="TeXGyrePagella"/>
            </a:endParaRPr>
          </a:p>
          <a:p>
            <a:pPr marL="424180" marR="1038225" indent="-411480">
              <a:lnSpc>
                <a:spcPct val="100000"/>
              </a:lnSpc>
              <a:spcBef>
                <a:spcPts val="675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I Sverige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är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det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främst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Moderaterna som  traditionsmässigt ses som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konservativt.</a:t>
            </a:r>
            <a:endParaRPr sz="28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6525" y="314325"/>
            <a:ext cx="387667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4753" y="1936191"/>
            <a:ext cx="7785734" cy="3268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148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370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Socialismen föddes i bakvattnet av industriella  revolutionen.</a:t>
            </a:r>
            <a:endParaRPr sz="2800">
              <a:latin typeface="TeXGyrePagella"/>
              <a:cs typeface="TeXGyrePagella"/>
            </a:endParaRPr>
          </a:p>
          <a:p>
            <a:pPr marL="424180" marR="93345" indent="-411480">
              <a:lnSpc>
                <a:spcPct val="100000"/>
              </a:lnSpc>
              <a:spcBef>
                <a:spcPts val="675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Den representerade den fattiga underklassen i 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samhället.</a:t>
            </a:r>
            <a:endParaRPr sz="2800">
              <a:latin typeface="TeXGyrePagella"/>
              <a:cs typeface="TeXGyrePagella"/>
            </a:endParaRPr>
          </a:p>
          <a:p>
            <a:pPr marL="424180" marR="519430" indent="-411480">
              <a:lnSpc>
                <a:spcPct val="100000"/>
              </a:lnSpc>
              <a:spcBef>
                <a:spcPts val="675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5" dirty="0">
                <a:solidFill>
                  <a:srgbClr val="FFFFFF"/>
                </a:solidFill>
                <a:latin typeface="Georgia"/>
                <a:cs typeface="Georgia"/>
              </a:rPr>
              <a:t>Kommer </a:t>
            </a:r>
            <a:r>
              <a:rPr sz="2800" spc="10" dirty="0">
                <a:solidFill>
                  <a:srgbClr val="FFFFFF"/>
                </a:solidFill>
                <a:latin typeface="Georgia"/>
                <a:cs typeface="Georgia"/>
              </a:rPr>
              <a:t>ur </a:t>
            </a:r>
            <a:r>
              <a:rPr sz="2800" spc="5" dirty="0">
                <a:solidFill>
                  <a:srgbClr val="FFFFFF"/>
                </a:solidFill>
                <a:latin typeface="Georgia"/>
                <a:cs typeface="Georgia"/>
              </a:rPr>
              <a:t>det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latinska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ordet </a:t>
            </a:r>
            <a:r>
              <a:rPr sz="2800" spc="55" dirty="0">
                <a:solidFill>
                  <a:srgbClr val="FFFFFF"/>
                </a:solidFill>
                <a:latin typeface="Georgia"/>
                <a:cs typeface="Georgia"/>
              </a:rPr>
              <a:t>”</a:t>
            </a:r>
            <a:r>
              <a:rPr sz="2800" spc="55" dirty="0">
                <a:solidFill>
                  <a:srgbClr val="FFFFFF"/>
                </a:solidFill>
                <a:latin typeface="TeXGyrePagella"/>
                <a:cs typeface="TeXGyrePagella"/>
              </a:rPr>
              <a:t>socius</a:t>
            </a:r>
            <a:r>
              <a:rPr sz="2800" spc="55" dirty="0">
                <a:solidFill>
                  <a:srgbClr val="FFFFFF"/>
                </a:solidFill>
                <a:latin typeface="Georgia"/>
                <a:cs typeface="Georgia"/>
              </a:rPr>
              <a:t>” 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som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betyder</a:t>
            </a:r>
            <a:r>
              <a:rPr sz="2800" spc="-2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kamrat.</a:t>
            </a:r>
            <a:endParaRPr sz="2800">
              <a:latin typeface="TeXGyrePagella"/>
              <a:cs typeface="TeXGyrePagell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Klasskampen ett centralt</a:t>
            </a:r>
            <a:r>
              <a:rPr sz="2800" spc="-3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tema.</a:t>
            </a:r>
            <a:endParaRPr sz="28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314325"/>
            <a:ext cx="618172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607566"/>
            <a:ext cx="7760334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5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Den störste socialistiske tänkaren är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Karl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Marx  (1818-1883)</a:t>
            </a:r>
            <a:endParaRPr sz="2800" dirty="0">
              <a:latin typeface="TeXGyrePagella"/>
              <a:cs typeface="TeXGyrePagella"/>
            </a:endParaRPr>
          </a:p>
          <a:p>
            <a:pPr marL="424180" marR="396875" indent="-412115">
              <a:lnSpc>
                <a:spcPct val="100400"/>
              </a:lnSpc>
              <a:spcBef>
                <a:spcPts val="650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Marx skrev </a:t>
            </a:r>
            <a:r>
              <a:rPr sz="2800" i="1" dirty="0">
                <a:solidFill>
                  <a:srgbClr val="FFFFFF"/>
                </a:solidFill>
                <a:latin typeface="TeXGyrePagella"/>
                <a:cs typeface="TeXGyrePagella"/>
              </a:rPr>
              <a:t>det </a:t>
            </a:r>
            <a:r>
              <a:rPr sz="2800" i="1" spc="-5" dirty="0">
                <a:solidFill>
                  <a:srgbClr val="FFFFFF"/>
                </a:solidFill>
                <a:latin typeface="TeXGyrePagella"/>
                <a:cs typeface="TeXGyrePagella"/>
              </a:rPr>
              <a:t>kommunistiska manifestet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med  Friedrich Engels</a:t>
            </a:r>
            <a:r>
              <a:rPr sz="2800" spc="-4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1848.</a:t>
            </a:r>
            <a:endParaRPr sz="2800" dirty="0">
              <a:latin typeface="TeXGyrePagella"/>
              <a:cs typeface="TeXGyrePagella"/>
            </a:endParaRPr>
          </a:p>
          <a:p>
            <a:pPr marL="424180" marR="898525" indent="-412115">
              <a:lnSpc>
                <a:spcPct val="100000"/>
              </a:lnSpc>
              <a:spcBef>
                <a:spcPts val="670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Den skriften och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Marx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tankar har haft ett  enormt inflytande under det senaste  århundradet.</a:t>
            </a:r>
            <a:endParaRPr sz="2800" dirty="0">
              <a:latin typeface="TeXGyrePagella"/>
              <a:cs typeface="TeXGyrePagella"/>
            </a:endParaRPr>
          </a:p>
          <a:p>
            <a:pPr marL="424180" marR="149860" indent="-412115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Massor </a:t>
            </a:r>
            <a:r>
              <a:rPr sz="2800" spc="-20" dirty="0">
                <a:solidFill>
                  <a:srgbClr val="FFFFFF"/>
                </a:solidFill>
                <a:latin typeface="Georgia"/>
                <a:cs typeface="Georgia"/>
              </a:rPr>
              <a:t>har </a:t>
            </a:r>
            <a:r>
              <a:rPr sz="2800" spc="60" dirty="0">
                <a:solidFill>
                  <a:srgbClr val="FFFFFF"/>
                </a:solidFill>
                <a:latin typeface="Georgia"/>
                <a:cs typeface="Georgia"/>
              </a:rPr>
              <a:t>”eldats” </a:t>
            </a:r>
            <a:r>
              <a:rPr sz="2800" spc="85" dirty="0">
                <a:solidFill>
                  <a:srgbClr val="FFFFFF"/>
                </a:solidFill>
                <a:latin typeface="Georgia"/>
                <a:cs typeface="Georgia"/>
              </a:rPr>
              <a:t>av </a:t>
            </a:r>
            <a:r>
              <a:rPr sz="2800" spc="10" dirty="0">
                <a:solidFill>
                  <a:srgbClr val="FFFFFF"/>
                </a:solidFill>
                <a:latin typeface="Georgia"/>
                <a:cs typeface="Georgia"/>
              </a:rPr>
              <a:t>det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socialistiska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budskapet med det har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också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möts av enormt  motstånd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och</a:t>
            </a:r>
            <a:r>
              <a:rPr sz="2800" spc="-2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hat.</a:t>
            </a:r>
            <a:endParaRPr sz="2800" dirty="0">
              <a:latin typeface="TeXGyrePagella"/>
              <a:cs typeface="TeXGyrePagell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48600" y="2740684"/>
            <a:ext cx="1295400" cy="3422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3075" y="47625"/>
            <a:ext cx="5686425" cy="98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180592"/>
            <a:ext cx="7927340" cy="510413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424180" marR="156845" indent="-412115">
              <a:lnSpc>
                <a:spcPts val="3030"/>
              </a:lnSpc>
              <a:spcBef>
                <a:spcPts val="470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Socialismen bygger på en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analys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där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samhället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består av klasser. Fördelningen av resurserna  mellan klasserna är</a:t>
            </a:r>
            <a:r>
              <a:rPr sz="2800" spc="-5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ojämn.</a:t>
            </a:r>
            <a:endParaRPr sz="2800">
              <a:latin typeface="TeXGyrePagella"/>
              <a:cs typeface="TeXGyrePagella"/>
            </a:endParaRPr>
          </a:p>
          <a:p>
            <a:pPr marL="424180" indent="-412115">
              <a:lnSpc>
                <a:spcPct val="100000"/>
              </a:lnSpc>
              <a:spcBef>
                <a:spcPts val="280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Överklassen äger pengar och</a:t>
            </a:r>
            <a:r>
              <a:rPr sz="2800" spc="-5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maskiner.</a:t>
            </a:r>
            <a:endParaRPr sz="2800">
              <a:latin typeface="TeXGyrePagella"/>
              <a:cs typeface="TeXGyrePagella"/>
            </a:endParaRPr>
          </a:p>
          <a:p>
            <a:pPr marL="424180" indent="-412115">
              <a:lnSpc>
                <a:spcPct val="100000"/>
              </a:lnSpc>
              <a:spcBef>
                <a:spcPts val="335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Underklassen äger endast</a:t>
            </a:r>
            <a:r>
              <a:rPr sz="2800" spc="-4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arbetskraften.</a:t>
            </a:r>
            <a:endParaRPr sz="2800">
              <a:latin typeface="TeXGyrePagella"/>
              <a:cs typeface="TeXGyrePagella"/>
            </a:endParaRPr>
          </a:p>
          <a:p>
            <a:pPr marL="424180" marR="805180" indent="-412115">
              <a:lnSpc>
                <a:spcPts val="3020"/>
              </a:lnSpc>
              <a:spcBef>
                <a:spcPts val="725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Detta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gör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enligt S. att arbetarklassen  (proletariatet) tjänar pengar åt överklassen  (kapitalet).</a:t>
            </a:r>
            <a:endParaRPr sz="2800">
              <a:latin typeface="TeXGyrePagella"/>
              <a:cs typeface="TeXGyrePagella"/>
            </a:endParaRPr>
          </a:p>
          <a:p>
            <a:pPr marL="424180" marR="5080" indent="-412115">
              <a:lnSpc>
                <a:spcPts val="3020"/>
              </a:lnSpc>
              <a:spcBef>
                <a:spcPts val="685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Detta skapar konflikter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och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den konflikten skall  tas till vara på så att samhällets resurser  fördelas</a:t>
            </a:r>
            <a:r>
              <a:rPr sz="2800" spc="-2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rättvist.</a:t>
            </a:r>
            <a:endParaRPr sz="2800">
              <a:latin typeface="TeXGyrePagella"/>
              <a:cs typeface="TeXGyrePagella"/>
            </a:endParaRPr>
          </a:p>
          <a:p>
            <a:pPr marL="424180" indent="-412115">
              <a:lnSpc>
                <a:spcPct val="100000"/>
              </a:lnSpc>
              <a:spcBef>
                <a:spcPts val="300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Målet är det klasslösa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samhället.</a:t>
            </a:r>
            <a:endParaRPr sz="28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7725" y="314325"/>
            <a:ext cx="75438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607566"/>
            <a:ext cx="7338059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Socialismen bygger på att konflikten mellan  klasserna utmynnar i en</a:t>
            </a:r>
            <a:r>
              <a:rPr sz="2800" spc="-7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REVOLUTION!</a:t>
            </a:r>
            <a:endParaRPr sz="2800">
              <a:latin typeface="TeXGyrePagella"/>
              <a:cs typeface="TeXGyrePagella"/>
            </a:endParaRPr>
          </a:p>
          <a:p>
            <a:pPr marL="424180" marR="775335" indent="-412115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Under 1800-talet delas Socialismen i en  reformdel och i en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revolutions</a:t>
            </a:r>
            <a:r>
              <a:rPr sz="2800" spc="-5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del.</a:t>
            </a:r>
            <a:endParaRPr sz="2800">
              <a:latin typeface="TeXGyrePagella"/>
              <a:cs typeface="TeXGyrePagell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4765928"/>
            <a:ext cx="7427595" cy="1817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471170" indent="-412115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 revolutionära kallas kommunister och  reformisterna kallas</a:t>
            </a:r>
            <a:r>
              <a:rPr sz="2800" spc="-5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socialister.</a:t>
            </a:r>
            <a:endParaRPr sz="2800">
              <a:latin typeface="TeXGyrePagella"/>
              <a:cs typeface="TeXGyrePagella"/>
            </a:endParaRPr>
          </a:p>
          <a:p>
            <a:pPr marL="424180" marR="5080" indent="-412115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Man har samma analys och samma mål men  det är vägen dit som skiljer S. och K.</a:t>
            </a:r>
            <a:r>
              <a:rPr sz="2800" spc="-1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åt.</a:t>
            </a:r>
            <a:endParaRPr sz="2800">
              <a:latin typeface="TeXGyrePagella"/>
              <a:cs typeface="TeXGyrePagell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35936" y="1648225"/>
            <a:ext cx="137684" cy="141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79629" y="1914066"/>
            <a:ext cx="111450" cy="95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1558" y="3951875"/>
            <a:ext cx="139855" cy="1591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7725" y="3060464"/>
            <a:ext cx="69927" cy="98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5863" y="3465843"/>
            <a:ext cx="69927" cy="98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9320" y="3910478"/>
            <a:ext cx="69927" cy="980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218" y="3549793"/>
            <a:ext cx="2508382" cy="1160571"/>
            <a:chOff x="6218" y="1285811"/>
            <a:chExt cx="4323080" cy="3424554"/>
          </a:xfrm>
        </p:grpSpPr>
        <p:sp>
          <p:nvSpPr>
            <p:cNvPr id="12" name="object 12"/>
            <p:cNvSpPr/>
            <p:nvPr/>
          </p:nvSpPr>
          <p:spPr>
            <a:xfrm>
              <a:off x="290309" y="3056121"/>
              <a:ext cx="4039235" cy="1650364"/>
            </a:xfrm>
            <a:custGeom>
              <a:avLst/>
              <a:gdLst/>
              <a:ahLst/>
              <a:cxnLst/>
              <a:rect l="l" t="t" r="r" b="b"/>
              <a:pathLst>
                <a:path w="4039235" h="1650364">
                  <a:moveTo>
                    <a:pt x="0" y="1649857"/>
                  </a:moveTo>
                  <a:lnTo>
                    <a:pt x="4038933" y="1649857"/>
                  </a:lnTo>
                  <a:lnTo>
                    <a:pt x="4038933" y="0"/>
                  </a:lnTo>
                  <a:lnTo>
                    <a:pt x="0" y="0"/>
                  </a:lnTo>
                  <a:lnTo>
                    <a:pt x="0" y="1649857"/>
                  </a:lnTo>
                  <a:close/>
                </a:path>
              </a:pathLst>
            </a:custGeom>
            <a:solidFill>
              <a:srgbClr val="F8EE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86988" y="3276224"/>
              <a:ext cx="1342390" cy="1432560"/>
            </a:xfrm>
            <a:custGeom>
              <a:avLst/>
              <a:gdLst/>
              <a:ahLst/>
              <a:cxnLst/>
              <a:rect l="l" t="t" r="r" b="b"/>
              <a:pathLst>
                <a:path w="1342389" h="1432560">
                  <a:moveTo>
                    <a:pt x="0" y="0"/>
                  </a:moveTo>
                  <a:lnTo>
                    <a:pt x="0" y="239760"/>
                  </a:lnTo>
                  <a:lnTo>
                    <a:pt x="115882" y="342182"/>
                  </a:lnTo>
                  <a:lnTo>
                    <a:pt x="115882" y="1431934"/>
                  </a:lnTo>
                  <a:lnTo>
                    <a:pt x="351688" y="1431934"/>
                  </a:lnTo>
                  <a:lnTo>
                    <a:pt x="351688" y="584113"/>
                  </a:lnTo>
                  <a:lnTo>
                    <a:pt x="1342255" y="584113"/>
                  </a:lnTo>
                  <a:lnTo>
                    <a:pt x="1342255" y="516502"/>
                  </a:lnTo>
                  <a:lnTo>
                    <a:pt x="218407" y="6542"/>
                  </a:lnTo>
                  <a:lnTo>
                    <a:pt x="0" y="0"/>
                  </a:lnTo>
                  <a:close/>
                </a:path>
                <a:path w="1342389" h="1432560">
                  <a:moveTo>
                    <a:pt x="1342255" y="584113"/>
                  </a:moveTo>
                  <a:lnTo>
                    <a:pt x="351688" y="584113"/>
                  </a:lnTo>
                  <a:lnTo>
                    <a:pt x="666499" y="876155"/>
                  </a:lnTo>
                  <a:lnTo>
                    <a:pt x="666499" y="1429755"/>
                  </a:lnTo>
                  <a:lnTo>
                    <a:pt x="959296" y="1429755"/>
                  </a:lnTo>
                  <a:lnTo>
                    <a:pt x="959296" y="860899"/>
                  </a:lnTo>
                  <a:lnTo>
                    <a:pt x="1342255" y="819421"/>
                  </a:lnTo>
                  <a:lnTo>
                    <a:pt x="1342255" y="584113"/>
                  </a:lnTo>
                  <a:close/>
                </a:path>
              </a:pathLst>
            </a:custGeom>
            <a:solidFill>
              <a:srgbClr val="EAAA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14419" y="3136746"/>
              <a:ext cx="795655" cy="1571625"/>
            </a:xfrm>
            <a:custGeom>
              <a:avLst/>
              <a:gdLst/>
              <a:ahLst/>
              <a:cxnLst/>
              <a:rect l="l" t="t" r="r" b="b"/>
              <a:pathLst>
                <a:path w="795655" h="1571625">
                  <a:moveTo>
                    <a:pt x="747252" y="0"/>
                  </a:moveTo>
                  <a:lnTo>
                    <a:pt x="227272" y="43598"/>
                  </a:lnTo>
                  <a:lnTo>
                    <a:pt x="0" y="80653"/>
                  </a:lnTo>
                  <a:lnTo>
                    <a:pt x="0" y="1571412"/>
                  </a:lnTo>
                  <a:lnTo>
                    <a:pt x="290656" y="1571412"/>
                  </a:lnTo>
                  <a:lnTo>
                    <a:pt x="290656" y="231016"/>
                  </a:lnTo>
                  <a:lnTo>
                    <a:pt x="795498" y="180905"/>
                  </a:lnTo>
                  <a:lnTo>
                    <a:pt x="747252" y="0"/>
                  </a:lnTo>
                  <a:close/>
                </a:path>
              </a:pathLst>
            </a:custGeom>
            <a:solidFill>
              <a:srgbClr val="DF84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25869" y="2894815"/>
              <a:ext cx="642620" cy="335915"/>
            </a:xfrm>
            <a:custGeom>
              <a:avLst/>
              <a:gdLst/>
              <a:ahLst/>
              <a:cxnLst/>
              <a:rect l="l" t="t" r="r" b="b"/>
              <a:pathLst>
                <a:path w="642619" h="335914">
                  <a:moveTo>
                    <a:pt x="635802" y="0"/>
                  </a:moveTo>
                  <a:lnTo>
                    <a:pt x="78672" y="30512"/>
                  </a:lnTo>
                  <a:lnTo>
                    <a:pt x="0" y="335639"/>
                  </a:lnTo>
                  <a:lnTo>
                    <a:pt x="642435" y="278986"/>
                  </a:lnTo>
                  <a:lnTo>
                    <a:pt x="635802" y="0"/>
                  </a:lnTo>
                  <a:close/>
                </a:path>
              </a:pathLst>
            </a:custGeom>
            <a:solidFill>
              <a:srgbClr val="DFE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37134" y="3252254"/>
              <a:ext cx="784860" cy="652145"/>
            </a:xfrm>
            <a:custGeom>
              <a:avLst/>
              <a:gdLst/>
              <a:ahLst/>
              <a:cxnLst/>
              <a:rect l="l" t="t" r="r" b="b"/>
              <a:pathLst>
                <a:path w="784860" h="652145">
                  <a:moveTo>
                    <a:pt x="740889" y="0"/>
                  </a:moveTo>
                  <a:lnTo>
                    <a:pt x="0" y="52311"/>
                  </a:lnTo>
                  <a:lnTo>
                    <a:pt x="651331" y="651681"/>
                  </a:lnTo>
                  <a:lnTo>
                    <a:pt x="784613" y="629882"/>
                  </a:lnTo>
                  <a:lnTo>
                    <a:pt x="740889" y="0"/>
                  </a:lnTo>
                  <a:close/>
                </a:path>
              </a:pathLst>
            </a:custGeom>
            <a:solidFill>
              <a:srgbClr val="ECF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62645" y="1471541"/>
              <a:ext cx="567055" cy="2411095"/>
            </a:xfrm>
            <a:custGeom>
              <a:avLst/>
              <a:gdLst/>
              <a:ahLst/>
              <a:cxnLst/>
              <a:rect l="l" t="t" r="r" b="b"/>
              <a:pathLst>
                <a:path w="567054" h="2411095">
                  <a:moveTo>
                    <a:pt x="0" y="0"/>
                  </a:moveTo>
                  <a:lnTo>
                    <a:pt x="0" y="2410595"/>
                  </a:lnTo>
                  <a:lnTo>
                    <a:pt x="566598" y="2381087"/>
                  </a:lnTo>
                  <a:lnTo>
                    <a:pt x="566598" y="33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F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46787" y="1565310"/>
              <a:ext cx="1243965" cy="1410335"/>
            </a:xfrm>
            <a:custGeom>
              <a:avLst/>
              <a:gdLst/>
              <a:ahLst/>
              <a:cxnLst/>
              <a:rect l="l" t="t" r="r" b="b"/>
              <a:pathLst>
                <a:path w="1243964" h="1410335">
                  <a:moveTo>
                    <a:pt x="511355" y="0"/>
                  </a:moveTo>
                  <a:lnTo>
                    <a:pt x="513526" y="117588"/>
                  </a:lnTo>
                  <a:lnTo>
                    <a:pt x="34948" y="124221"/>
                  </a:lnTo>
                  <a:lnTo>
                    <a:pt x="0" y="512203"/>
                  </a:lnTo>
                  <a:lnTo>
                    <a:pt x="526643" y="725792"/>
                  </a:lnTo>
                  <a:lnTo>
                    <a:pt x="600943" y="1410158"/>
                  </a:lnTo>
                  <a:lnTo>
                    <a:pt x="1243530" y="1373102"/>
                  </a:lnTo>
                  <a:lnTo>
                    <a:pt x="1221517" y="30452"/>
                  </a:lnTo>
                  <a:lnTo>
                    <a:pt x="511355" y="0"/>
                  </a:lnTo>
                  <a:close/>
                </a:path>
              </a:pathLst>
            </a:custGeom>
            <a:solidFill>
              <a:srgbClr val="B1D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33326" y="1543602"/>
              <a:ext cx="688975" cy="1776730"/>
            </a:xfrm>
            <a:custGeom>
              <a:avLst/>
              <a:gdLst/>
              <a:ahLst/>
              <a:cxnLst/>
              <a:rect l="l" t="t" r="r" b="b"/>
              <a:pathLst>
                <a:path w="688975" h="1776729">
                  <a:moveTo>
                    <a:pt x="0" y="0"/>
                  </a:moveTo>
                  <a:lnTo>
                    <a:pt x="0" y="1776220"/>
                  </a:lnTo>
                  <a:lnTo>
                    <a:pt x="688421" y="1732622"/>
                  </a:lnTo>
                  <a:lnTo>
                    <a:pt x="679676" y="30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3996" y="1711361"/>
              <a:ext cx="2004060" cy="2994660"/>
            </a:xfrm>
            <a:custGeom>
              <a:avLst/>
              <a:gdLst/>
              <a:ahLst/>
              <a:cxnLst/>
              <a:rect l="l" t="t" r="r" b="b"/>
              <a:pathLst>
                <a:path w="2004060" h="2994660">
                  <a:moveTo>
                    <a:pt x="1304622" y="0"/>
                  </a:moveTo>
                  <a:lnTo>
                    <a:pt x="747372" y="285529"/>
                  </a:lnTo>
                  <a:lnTo>
                    <a:pt x="740829" y="289870"/>
                  </a:lnTo>
                  <a:lnTo>
                    <a:pt x="718967" y="298584"/>
                  </a:lnTo>
                  <a:lnTo>
                    <a:pt x="625006" y="348725"/>
                  </a:lnTo>
                  <a:lnTo>
                    <a:pt x="570367" y="387951"/>
                  </a:lnTo>
                  <a:lnTo>
                    <a:pt x="531016" y="507831"/>
                  </a:lnTo>
                  <a:lnTo>
                    <a:pt x="489523" y="706164"/>
                  </a:lnTo>
                  <a:lnTo>
                    <a:pt x="443629" y="911039"/>
                  </a:lnTo>
                  <a:lnTo>
                    <a:pt x="423938" y="985120"/>
                  </a:lnTo>
                  <a:lnTo>
                    <a:pt x="410851" y="1024377"/>
                  </a:lnTo>
                  <a:lnTo>
                    <a:pt x="384617" y="1061402"/>
                  </a:lnTo>
                  <a:lnTo>
                    <a:pt x="336551" y="1124629"/>
                  </a:lnTo>
                  <a:lnTo>
                    <a:pt x="305944" y="1163855"/>
                  </a:lnTo>
                  <a:lnTo>
                    <a:pt x="273167" y="1207453"/>
                  </a:lnTo>
                  <a:lnTo>
                    <a:pt x="236017" y="1253222"/>
                  </a:lnTo>
                  <a:lnTo>
                    <a:pt x="201038" y="1298991"/>
                  </a:lnTo>
                  <a:lnTo>
                    <a:pt x="128939" y="1388328"/>
                  </a:lnTo>
                  <a:lnTo>
                    <a:pt x="96161" y="1429756"/>
                  </a:lnTo>
                  <a:lnTo>
                    <a:pt x="67756" y="1468982"/>
                  </a:lnTo>
                  <a:lnTo>
                    <a:pt x="41522" y="1501666"/>
                  </a:lnTo>
                  <a:lnTo>
                    <a:pt x="21861" y="1527837"/>
                  </a:lnTo>
                  <a:lnTo>
                    <a:pt x="6543" y="1545264"/>
                  </a:lnTo>
                  <a:lnTo>
                    <a:pt x="0" y="1556148"/>
                  </a:lnTo>
                  <a:lnTo>
                    <a:pt x="17489" y="1630259"/>
                  </a:lnTo>
                  <a:lnTo>
                    <a:pt x="34978" y="1665144"/>
                  </a:lnTo>
                  <a:lnTo>
                    <a:pt x="54639" y="1689114"/>
                  </a:lnTo>
                  <a:lnTo>
                    <a:pt x="80843" y="1713084"/>
                  </a:lnTo>
                  <a:lnTo>
                    <a:pt x="120194" y="1745767"/>
                  </a:lnTo>
                  <a:lnTo>
                    <a:pt x="216356" y="1819878"/>
                  </a:lnTo>
                  <a:lnTo>
                    <a:pt x="264422" y="1852562"/>
                  </a:lnTo>
                  <a:lnTo>
                    <a:pt x="303743" y="1876532"/>
                  </a:lnTo>
                  <a:lnTo>
                    <a:pt x="329977" y="1885246"/>
                  </a:lnTo>
                  <a:lnTo>
                    <a:pt x="358383" y="1869989"/>
                  </a:lnTo>
                  <a:lnTo>
                    <a:pt x="399905" y="1828592"/>
                  </a:lnTo>
                  <a:lnTo>
                    <a:pt x="450172" y="1769737"/>
                  </a:lnTo>
                  <a:lnTo>
                    <a:pt x="504812" y="1702169"/>
                  </a:lnTo>
                  <a:lnTo>
                    <a:pt x="555079" y="1634631"/>
                  </a:lnTo>
                  <a:lnTo>
                    <a:pt x="596601" y="1575777"/>
                  </a:lnTo>
                  <a:lnTo>
                    <a:pt x="638123" y="1519093"/>
                  </a:lnTo>
                  <a:lnTo>
                    <a:pt x="557250" y="2994617"/>
                  </a:lnTo>
                  <a:lnTo>
                    <a:pt x="1759167" y="2994617"/>
                  </a:lnTo>
                  <a:lnTo>
                    <a:pt x="1765741" y="2907437"/>
                  </a:lnTo>
                  <a:lnTo>
                    <a:pt x="1770113" y="2907437"/>
                  </a:lnTo>
                  <a:lnTo>
                    <a:pt x="1781029" y="2903080"/>
                  </a:lnTo>
                  <a:lnTo>
                    <a:pt x="1796317" y="2898720"/>
                  </a:lnTo>
                  <a:lnTo>
                    <a:pt x="1815978" y="2894360"/>
                  </a:lnTo>
                  <a:lnTo>
                    <a:pt x="1837840" y="2887821"/>
                  </a:lnTo>
                  <a:lnTo>
                    <a:pt x="1855329" y="2879104"/>
                  </a:lnTo>
                  <a:lnTo>
                    <a:pt x="1872819" y="2872567"/>
                  </a:lnTo>
                  <a:lnTo>
                    <a:pt x="1883734" y="2863848"/>
                  </a:lnTo>
                  <a:lnTo>
                    <a:pt x="1896852" y="2837695"/>
                  </a:lnTo>
                  <a:lnTo>
                    <a:pt x="1903395" y="2805002"/>
                  </a:lnTo>
                  <a:lnTo>
                    <a:pt x="1905596" y="2774489"/>
                  </a:lnTo>
                  <a:lnTo>
                    <a:pt x="1896852" y="1702169"/>
                  </a:lnTo>
                  <a:lnTo>
                    <a:pt x="1901224" y="1693456"/>
                  </a:lnTo>
                  <a:lnTo>
                    <a:pt x="1909969" y="1671657"/>
                  </a:lnTo>
                  <a:lnTo>
                    <a:pt x="1942746" y="1601917"/>
                  </a:lnTo>
                  <a:lnTo>
                    <a:pt x="1960236" y="1560520"/>
                  </a:lnTo>
                  <a:lnTo>
                    <a:pt x="1977695" y="1521294"/>
                  </a:lnTo>
                  <a:lnTo>
                    <a:pt x="1999557" y="1462439"/>
                  </a:lnTo>
                  <a:lnTo>
                    <a:pt x="2003929" y="1397042"/>
                  </a:lnTo>
                  <a:lnTo>
                    <a:pt x="2001728" y="1303333"/>
                  </a:lnTo>
                  <a:lnTo>
                    <a:pt x="1995185" y="1205252"/>
                  </a:lnTo>
                  <a:lnTo>
                    <a:pt x="1993013" y="1133342"/>
                  </a:lnTo>
                  <a:lnTo>
                    <a:pt x="1990812" y="1024377"/>
                  </a:lnTo>
                  <a:lnTo>
                    <a:pt x="1977695" y="671279"/>
                  </a:lnTo>
                  <a:lnTo>
                    <a:pt x="1971152" y="577570"/>
                  </a:lnTo>
                  <a:lnTo>
                    <a:pt x="1971152" y="566686"/>
                  </a:lnTo>
                  <a:lnTo>
                    <a:pt x="1984269" y="549229"/>
                  </a:lnTo>
                  <a:lnTo>
                    <a:pt x="1988641" y="538344"/>
                  </a:lnTo>
                  <a:lnTo>
                    <a:pt x="1982067" y="520917"/>
                  </a:lnTo>
                  <a:lnTo>
                    <a:pt x="1927428" y="464233"/>
                  </a:lnTo>
                  <a:lnTo>
                    <a:pt x="1868446" y="416293"/>
                  </a:lnTo>
                  <a:lnTo>
                    <a:pt x="1700156" y="287700"/>
                  </a:lnTo>
                  <a:lnTo>
                    <a:pt x="1660834" y="259358"/>
                  </a:lnTo>
                  <a:lnTo>
                    <a:pt x="1625855" y="235388"/>
                  </a:lnTo>
                  <a:lnTo>
                    <a:pt x="1595279" y="213589"/>
                  </a:lnTo>
                  <a:lnTo>
                    <a:pt x="1538469" y="183076"/>
                  </a:lnTo>
                  <a:lnTo>
                    <a:pt x="1494745" y="154764"/>
                  </a:lnTo>
                  <a:lnTo>
                    <a:pt x="1477255" y="139508"/>
                  </a:lnTo>
                  <a:lnTo>
                    <a:pt x="1413901" y="65397"/>
                  </a:lnTo>
                  <a:lnTo>
                    <a:pt x="1398583" y="52311"/>
                  </a:lnTo>
                  <a:lnTo>
                    <a:pt x="1381124" y="41427"/>
                  </a:lnTo>
                  <a:lnTo>
                    <a:pt x="1363634" y="28341"/>
                  </a:lnTo>
                  <a:lnTo>
                    <a:pt x="1315568" y="4371"/>
                  </a:lnTo>
                  <a:lnTo>
                    <a:pt x="1306824" y="2201"/>
                  </a:lnTo>
                  <a:lnTo>
                    <a:pt x="1304622" y="0"/>
                  </a:lnTo>
                  <a:close/>
                </a:path>
              </a:pathLst>
            </a:custGeom>
            <a:solidFill>
              <a:srgbClr val="92A8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18980" y="1724447"/>
              <a:ext cx="384810" cy="926465"/>
            </a:xfrm>
            <a:custGeom>
              <a:avLst/>
              <a:gdLst/>
              <a:ahLst/>
              <a:cxnLst/>
              <a:rect l="l" t="t" r="r" b="b"/>
              <a:pathLst>
                <a:path w="384810" h="926464">
                  <a:moveTo>
                    <a:pt x="345265" y="0"/>
                  </a:moveTo>
                  <a:lnTo>
                    <a:pt x="0" y="368323"/>
                  </a:lnTo>
                  <a:lnTo>
                    <a:pt x="109248" y="926266"/>
                  </a:lnTo>
                  <a:lnTo>
                    <a:pt x="117993" y="908838"/>
                  </a:lnTo>
                  <a:lnTo>
                    <a:pt x="128939" y="893582"/>
                  </a:lnTo>
                  <a:lnTo>
                    <a:pt x="155143" y="854356"/>
                  </a:lnTo>
                  <a:lnTo>
                    <a:pt x="168260" y="836929"/>
                  </a:lnTo>
                  <a:lnTo>
                    <a:pt x="177005" y="823843"/>
                  </a:lnTo>
                  <a:lnTo>
                    <a:pt x="185750" y="817300"/>
                  </a:lnTo>
                  <a:lnTo>
                    <a:pt x="198867" y="799873"/>
                  </a:lnTo>
                  <a:lnTo>
                    <a:pt x="220698" y="760647"/>
                  </a:lnTo>
                  <a:lnTo>
                    <a:pt x="249134" y="703963"/>
                  </a:lnTo>
                  <a:lnTo>
                    <a:pt x="281911" y="640767"/>
                  </a:lnTo>
                  <a:lnTo>
                    <a:pt x="336521" y="523088"/>
                  </a:lnTo>
                  <a:lnTo>
                    <a:pt x="356211" y="486032"/>
                  </a:lnTo>
                  <a:lnTo>
                    <a:pt x="362755" y="470776"/>
                  </a:lnTo>
                  <a:lnTo>
                    <a:pt x="384617" y="198332"/>
                  </a:lnTo>
                  <a:lnTo>
                    <a:pt x="345265" y="0"/>
                  </a:lnTo>
                  <a:close/>
                </a:path>
              </a:pathLst>
            </a:custGeom>
            <a:solidFill>
              <a:srgbClr val="FBF7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18" y="3655462"/>
              <a:ext cx="1427480" cy="1050925"/>
            </a:xfrm>
            <a:custGeom>
              <a:avLst/>
              <a:gdLst/>
              <a:ahLst/>
              <a:cxnLst/>
              <a:rect l="l" t="t" r="r" b="b"/>
              <a:pathLst>
                <a:path w="1427480" h="1050925">
                  <a:moveTo>
                    <a:pt x="489517" y="0"/>
                  </a:moveTo>
                  <a:lnTo>
                    <a:pt x="0" y="407580"/>
                  </a:lnTo>
                  <a:lnTo>
                    <a:pt x="0" y="1050516"/>
                  </a:lnTo>
                  <a:lnTo>
                    <a:pt x="1427012" y="1050516"/>
                  </a:lnTo>
                  <a:lnTo>
                    <a:pt x="1427012" y="211418"/>
                  </a:lnTo>
                  <a:lnTo>
                    <a:pt x="489517" y="0"/>
                  </a:lnTo>
                  <a:close/>
                </a:path>
              </a:pathLst>
            </a:custGeom>
            <a:solidFill>
              <a:srgbClr val="FFBE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2351" y="3533411"/>
              <a:ext cx="483234" cy="475615"/>
            </a:xfrm>
            <a:custGeom>
              <a:avLst/>
              <a:gdLst/>
              <a:ahLst/>
              <a:cxnLst/>
              <a:rect l="l" t="t" r="r" b="b"/>
              <a:pathLst>
                <a:path w="483234" h="475614">
                  <a:moveTo>
                    <a:pt x="131110" y="0"/>
                  </a:moveTo>
                  <a:lnTo>
                    <a:pt x="0" y="228845"/>
                  </a:lnTo>
                  <a:lnTo>
                    <a:pt x="6543" y="228845"/>
                  </a:lnTo>
                  <a:lnTo>
                    <a:pt x="21861" y="231046"/>
                  </a:lnTo>
                  <a:lnTo>
                    <a:pt x="43693" y="235388"/>
                  </a:lnTo>
                  <a:lnTo>
                    <a:pt x="100534" y="244101"/>
                  </a:lnTo>
                  <a:lnTo>
                    <a:pt x="146428" y="252815"/>
                  </a:lnTo>
                  <a:lnTo>
                    <a:pt x="194494" y="289870"/>
                  </a:lnTo>
                  <a:lnTo>
                    <a:pt x="222900" y="324755"/>
                  </a:lnTo>
                  <a:lnTo>
                    <a:pt x="257879" y="392323"/>
                  </a:lnTo>
                  <a:lnTo>
                    <a:pt x="299401" y="462062"/>
                  </a:lnTo>
                  <a:lnTo>
                    <a:pt x="308115" y="475148"/>
                  </a:lnTo>
                  <a:lnTo>
                    <a:pt x="388989" y="383610"/>
                  </a:lnTo>
                  <a:lnTo>
                    <a:pt x="482950" y="316041"/>
                  </a:lnTo>
                  <a:lnTo>
                    <a:pt x="367127" y="174362"/>
                  </a:lnTo>
                  <a:lnTo>
                    <a:pt x="262251" y="87196"/>
                  </a:lnTo>
                  <a:lnTo>
                    <a:pt x="131110" y="0"/>
                  </a:lnTo>
                  <a:close/>
                </a:path>
              </a:pathLst>
            </a:custGeom>
            <a:solidFill>
              <a:srgbClr val="E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6239" y="1301495"/>
              <a:ext cx="1724660" cy="2493645"/>
            </a:xfrm>
            <a:custGeom>
              <a:avLst/>
              <a:gdLst/>
              <a:ahLst/>
              <a:cxnLst/>
              <a:rect l="l" t="t" r="r" b="b"/>
              <a:pathLst>
                <a:path w="1724660" h="2493645">
                  <a:moveTo>
                    <a:pt x="406476" y="2290775"/>
                  </a:moveTo>
                  <a:lnTo>
                    <a:pt x="395554" y="2225383"/>
                  </a:lnTo>
                  <a:lnTo>
                    <a:pt x="402094" y="2160016"/>
                  </a:lnTo>
                  <a:lnTo>
                    <a:pt x="336550" y="2077186"/>
                  </a:lnTo>
                  <a:lnTo>
                    <a:pt x="155168" y="2022703"/>
                  </a:lnTo>
                  <a:lnTo>
                    <a:pt x="39344" y="2177440"/>
                  </a:lnTo>
                  <a:lnTo>
                    <a:pt x="0" y="2264600"/>
                  </a:lnTo>
                  <a:lnTo>
                    <a:pt x="76492" y="2319121"/>
                  </a:lnTo>
                  <a:lnTo>
                    <a:pt x="83032" y="2471686"/>
                  </a:lnTo>
                  <a:lnTo>
                    <a:pt x="83032" y="2480399"/>
                  </a:lnTo>
                  <a:lnTo>
                    <a:pt x="89611" y="2486939"/>
                  </a:lnTo>
                  <a:lnTo>
                    <a:pt x="111442" y="2489111"/>
                  </a:lnTo>
                  <a:lnTo>
                    <a:pt x="124561" y="2486939"/>
                  </a:lnTo>
                  <a:lnTo>
                    <a:pt x="137680" y="2482570"/>
                  </a:lnTo>
                  <a:lnTo>
                    <a:pt x="166077" y="2476017"/>
                  </a:lnTo>
                  <a:lnTo>
                    <a:pt x="172656" y="2473858"/>
                  </a:lnTo>
                  <a:lnTo>
                    <a:pt x="174828" y="2471686"/>
                  </a:lnTo>
                  <a:lnTo>
                    <a:pt x="177025" y="2471686"/>
                  </a:lnTo>
                  <a:lnTo>
                    <a:pt x="192316" y="2428087"/>
                  </a:lnTo>
                  <a:lnTo>
                    <a:pt x="225094" y="2445512"/>
                  </a:lnTo>
                  <a:lnTo>
                    <a:pt x="275361" y="2423706"/>
                  </a:lnTo>
                  <a:lnTo>
                    <a:pt x="340918" y="2412822"/>
                  </a:lnTo>
                  <a:lnTo>
                    <a:pt x="375869" y="2367064"/>
                  </a:lnTo>
                  <a:lnTo>
                    <a:pt x="397725" y="2314740"/>
                  </a:lnTo>
                  <a:lnTo>
                    <a:pt x="406476" y="2290775"/>
                  </a:lnTo>
                  <a:close/>
                </a:path>
                <a:path w="1724660" h="2493645">
                  <a:moveTo>
                    <a:pt x="1352715" y="455637"/>
                  </a:moveTo>
                  <a:lnTo>
                    <a:pt x="1330845" y="401154"/>
                  </a:lnTo>
                  <a:lnTo>
                    <a:pt x="1341793" y="307543"/>
                  </a:lnTo>
                  <a:lnTo>
                    <a:pt x="1291526" y="237591"/>
                  </a:lnTo>
                  <a:lnTo>
                    <a:pt x="1215034" y="220408"/>
                  </a:lnTo>
                  <a:lnTo>
                    <a:pt x="1153845" y="248742"/>
                  </a:lnTo>
                  <a:lnTo>
                    <a:pt x="1197571" y="150456"/>
                  </a:lnTo>
                  <a:lnTo>
                    <a:pt x="1153845" y="45834"/>
                  </a:lnTo>
                  <a:lnTo>
                    <a:pt x="1066431" y="2413"/>
                  </a:lnTo>
                  <a:lnTo>
                    <a:pt x="1059891" y="2413"/>
                  </a:lnTo>
                  <a:lnTo>
                    <a:pt x="1044600" y="0"/>
                  </a:lnTo>
                  <a:lnTo>
                    <a:pt x="1018362" y="0"/>
                  </a:lnTo>
                  <a:lnTo>
                    <a:pt x="985583" y="2413"/>
                  </a:lnTo>
                  <a:lnTo>
                    <a:pt x="946238" y="8750"/>
                  </a:lnTo>
                  <a:lnTo>
                    <a:pt x="902538" y="19900"/>
                  </a:lnTo>
                  <a:lnTo>
                    <a:pt x="856640" y="39497"/>
                  </a:lnTo>
                  <a:lnTo>
                    <a:pt x="808583" y="67843"/>
                  </a:lnTo>
                  <a:lnTo>
                    <a:pt x="769226" y="107035"/>
                  </a:lnTo>
                  <a:lnTo>
                    <a:pt x="734275" y="161302"/>
                  </a:lnTo>
                  <a:lnTo>
                    <a:pt x="721156" y="189649"/>
                  </a:lnTo>
                  <a:lnTo>
                    <a:pt x="708050" y="213766"/>
                  </a:lnTo>
                  <a:lnTo>
                    <a:pt x="697128" y="242112"/>
                  </a:lnTo>
                  <a:lnTo>
                    <a:pt x="686181" y="325031"/>
                  </a:lnTo>
                  <a:lnTo>
                    <a:pt x="688390" y="405536"/>
                  </a:lnTo>
                  <a:lnTo>
                    <a:pt x="701497" y="486156"/>
                  </a:lnTo>
                  <a:lnTo>
                    <a:pt x="725538" y="571144"/>
                  </a:lnTo>
                  <a:lnTo>
                    <a:pt x="749566" y="621284"/>
                  </a:lnTo>
                  <a:lnTo>
                    <a:pt x="797636" y="693204"/>
                  </a:lnTo>
                  <a:lnTo>
                    <a:pt x="841362" y="734631"/>
                  </a:lnTo>
                  <a:lnTo>
                    <a:pt x="885050" y="769480"/>
                  </a:lnTo>
                  <a:lnTo>
                    <a:pt x="900341" y="782561"/>
                  </a:lnTo>
                  <a:lnTo>
                    <a:pt x="915657" y="793483"/>
                  </a:lnTo>
                  <a:lnTo>
                    <a:pt x="926579" y="804367"/>
                  </a:lnTo>
                  <a:lnTo>
                    <a:pt x="937488" y="810907"/>
                  </a:lnTo>
                  <a:lnTo>
                    <a:pt x="946238" y="813079"/>
                  </a:lnTo>
                  <a:lnTo>
                    <a:pt x="963726" y="815251"/>
                  </a:lnTo>
                  <a:lnTo>
                    <a:pt x="979017" y="815251"/>
                  </a:lnTo>
                  <a:lnTo>
                    <a:pt x="994333" y="817448"/>
                  </a:lnTo>
                  <a:lnTo>
                    <a:pt x="1053312" y="817448"/>
                  </a:lnTo>
                  <a:lnTo>
                    <a:pt x="1081747" y="813079"/>
                  </a:lnTo>
                  <a:lnTo>
                    <a:pt x="1099210" y="810907"/>
                  </a:lnTo>
                  <a:lnTo>
                    <a:pt x="1116698" y="810907"/>
                  </a:lnTo>
                  <a:lnTo>
                    <a:pt x="1129817" y="808736"/>
                  </a:lnTo>
                  <a:lnTo>
                    <a:pt x="1138555" y="806538"/>
                  </a:lnTo>
                  <a:lnTo>
                    <a:pt x="1142923" y="806538"/>
                  </a:lnTo>
                  <a:lnTo>
                    <a:pt x="1186624" y="850138"/>
                  </a:lnTo>
                  <a:lnTo>
                    <a:pt x="1263129" y="741172"/>
                  </a:lnTo>
                  <a:lnTo>
                    <a:pt x="1335227" y="549376"/>
                  </a:lnTo>
                  <a:lnTo>
                    <a:pt x="1352715" y="455637"/>
                  </a:lnTo>
                  <a:close/>
                </a:path>
                <a:path w="1724660" h="2493645">
                  <a:moveTo>
                    <a:pt x="1724215" y="2406281"/>
                  </a:moveTo>
                  <a:lnTo>
                    <a:pt x="1566862" y="2323465"/>
                  </a:lnTo>
                  <a:lnTo>
                    <a:pt x="1407350" y="2319121"/>
                  </a:lnTo>
                  <a:lnTo>
                    <a:pt x="1368005" y="2456421"/>
                  </a:lnTo>
                  <a:lnTo>
                    <a:pt x="1510055" y="2493480"/>
                  </a:lnTo>
                  <a:lnTo>
                    <a:pt x="1713293" y="2493480"/>
                  </a:lnTo>
                  <a:lnTo>
                    <a:pt x="1724215" y="2406281"/>
                  </a:lnTo>
                  <a:close/>
                </a:path>
              </a:pathLst>
            </a:custGeom>
            <a:solidFill>
              <a:srgbClr val="E4A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51758" y="1285811"/>
              <a:ext cx="384810" cy="488950"/>
            </a:xfrm>
            <a:custGeom>
              <a:avLst/>
              <a:gdLst/>
              <a:ahLst/>
              <a:cxnLst/>
              <a:rect l="l" t="t" r="r" b="b"/>
              <a:pathLst>
                <a:path w="384810" h="488950">
                  <a:moveTo>
                    <a:pt x="377773" y="242413"/>
                  </a:moveTo>
                  <a:lnTo>
                    <a:pt x="214155" y="242413"/>
                  </a:lnTo>
                  <a:lnTo>
                    <a:pt x="275338" y="296986"/>
                  </a:lnTo>
                  <a:lnTo>
                    <a:pt x="262221" y="412464"/>
                  </a:lnTo>
                  <a:lnTo>
                    <a:pt x="319061" y="488776"/>
                  </a:lnTo>
                  <a:lnTo>
                    <a:pt x="362755" y="423379"/>
                  </a:lnTo>
                  <a:lnTo>
                    <a:pt x="364956" y="410354"/>
                  </a:lnTo>
                  <a:lnTo>
                    <a:pt x="371500" y="382012"/>
                  </a:lnTo>
                  <a:lnTo>
                    <a:pt x="378043" y="347037"/>
                  </a:lnTo>
                  <a:lnTo>
                    <a:pt x="384617" y="323217"/>
                  </a:lnTo>
                  <a:lnTo>
                    <a:pt x="384617" y="299097"/>
                  </a:lnTo>
                  <a:lnTo>
                    <a:pt x="380244" y="262011"/>
                  </a:lnTo>
                  <a:lnTo>
                    <a:pt x="377773" y="242413"/>
                  </a:lnTo>
                  <a:close/>
                </a:path>
                <a:path w="384810" h="488950">
                  <a:moveTo>
                    <a:pt x="200165" y="0"/>
                  </a:moveTo>
                  <a:lnTo>
                    <a:pt x="159994" y="0"/>
                  </a:lnTo>
                  <a:lnTo>
                    <a:pt x="10915" y="18090"/>
                  </a:lnTo>
                  <a:lnTo>
                    <a:pt x="0" y="39799"/>
                  </a:lnTo>
                  <a:lnTo>
                    <a:pt x="76471" y="72362"/>
                  </a:lnTo>
                  <a:lnTo>
                    <a:pt x="126738" y="137789"/>
                  </a:lnTo>
                  <a:lnTo>
                    <a:pt x="87417" y="246936"/>
                  </a:lnTo>
                  <a:lnTo>
                    <a:pt x="142056" y="344926"/>
                  </a:lnTo>
                  <a:lnTo>
                    <a:pt x="152972" y="275277"/>
                  </a:lnTo>
                  <a:lnTo>
                    <a:pt x="214155" y="242413"/>
                  </a:lnTo>
                  <a:lnTo>
                    <a:pt x="377773" y="242413"/>
                  </a:lnTo>
                  <a:lnTo>
                    <a:pt x="375872" y="227337"/>
                  </a:lnTo>
                  <a:lnTo>
                    <a:pt x="373671" y="203217"/>
                  </a:lnTo>
                  <a:lnTo>
                    <a:pt x="364956" y="181508"/>
                  </a:lnTo>
                  <a:lnTo>
                    <a:pt x="343094" y="157387"/>
                  </a:lnTo>
                  <a:lnTo>
                    <a:pt x="312488" y="126935"/>
                  </a:lnTo>
                  <a:lnTo>
                    <a:pt x="310317" y="120302"/>
                  </a:lnTo>
                  <a:lnTo>
                    <a:pt x="297200" y="76884"/>
                  </a:lnTo>
                  <a:lnTo>
                    <a:pt x="268794" y="39799"/>
                  </a:lnTo>
                  <a:lnTo>
                    <a:pt x="253506" y="28944"/>
                  </a:lnTo>
                  <a:lnTo>
                    <a:pt x="240389" y="18090"/>
                  </a:lnTo>
                  <a:lnTo>
                    <a:pt x="225071" y="11457"/>
                  </a:lnTo>
                  <a:lnTo>
                    <a:pt x="211984" y="4824"/>
                  </a:lnTo>
                  <a:lnTo>
                    <a:pt x="201038" y="603"/>
                  </a:lnTo>
                  <a:lnTo>
                    <a:pt x="200165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89" y="1286420"/>
              <a:ext cx="4290695" cy="3423920"/>
            </a:xfrm>
            <a:custGeom>
              <a:avLst/>
              <a:gdLst/>
              <a:ahLst/>
              <a:cxnLst/>
              <a:rect l="l" t="t" r="r" b="b"/>
              <a:pathLst>
                <a:path w="4290695" h="3423920">
                  <a:moveTo>
                    <a:pt x="1333055" y="2597899"/>
                  </a:moveTo>
                  <a:lnTo>
                    <a:pt x="817295" y="2469299"/>
                  </a:lnTo>
                  <a:lnTo>
                    <a:pt x="795464" y="2449703"/>
                  </a:lnTo>
                  <a:lnTo>
                    <a:pt x="808583" y="2443162"/>
                  </a:lnTo>
                  <a:lnTo>
                    <a:pt x="819492" y="2432278"/>
                  </a:lnTo>
                  <a:lnTo>
                    <a:pt x="834783" y="2427897"/>
                  </a:lnTo>
                  <a:lnTo>
                    <a:pt x="850099" y="2430068"/>
                  </a:lnTo>
                  <a:lnTo>
                    <a:pt x="867562" y="2425725"/>
                  </a:lnTo>
                  <a:lnTo>
                    <a:pt x="911288" y="2390851"/>
                  </a:lnTo>
                  <a:lnTo>
                    <a:pt x="939685" y="2342908"/>
                  </a:lnTo>
                  <a:lnTo>
                    <a:pt x="948436" y="2327656"/>
                  </a:lnTo>
                  <a:lnTo>
                    <a:pt x="946238" y="2312390"/>
                  </a:lnTo>
                  <a:lnTo>
                    <a:pt x="941857" y="2299309"/>
                  </a:lnTo>
                  <a:lnTo>
                    <a:pt x="935316" y="2290597"/>
                  </a:lnTo>
                  <a:lnTo>
                    <a:pt x="920026" y="2286228"/>
                  </a:lnTo>
                  <a:lnTo>
                    <a:pt x="924407" y="2299309"/>
                  </a:lnTo>
                  <a:lnTo>
                    <a:pt x="928738" y="2310193"/>
                  </a:lnTo>
                  <a:lnTo>
                    <a:pt x="928738" y="2321102"/>
                  </a:lnTo>
                  <a:lnTo>
                    <a:pt x="924407" y="2334196"/>
                  </a:lnTo>
                  <a:lnTo>
                    <a:pt x="917829" y="2329815"/>
                  </a:lnTo>
                  <a:lnTo>
                    <a:pt x="900341" y="2325446"/>
                  </a:lnTo>
                  <a:lnTo>
                    <a:pt x="891590" y="2325446"/>
                  </a:lnTo>
                  <a:lnTo>
                    <a:pt x="900341" y="2345080"/>
                  </a:lnTo>
                  <a:lnTo>
                    <a:pt x="895972" y="2364702"/>
                  </a:lnTo>
                  <a:lnTo>
                    <a:pt x="880681" y="2379967"/>
                  </a:lnTo>
                  <a:lnTo>
                    <a:pt x="858812" y="2393023"/>
                  </a:lnTo>
                  <a:lnTo>
                    <a:pt x="852271" y="2382139"/>
                  </a:lnTo>
                  <a:lnTo>
                    <a:pt x="854443" y="2366873"/>
                  </a:lnTo>
                  <a:lnTo>
                    <a:pt x="850099" y="2353792"/>
                  </a:lnTo>
                  <a:lnTo>
                    <a:pt x="836980" y="2349449"/>
                  </a:lnTo>
                  <a:lnTo>
                    <a:pt x="834783" y="2373414"/>
                  </a:lnTo>
                  <a:lnTo>
                    <a:pt x="821664" y="2388679"/>
                  </a:lnTo>
                  <a:lnTo>
                    <a:pt x="802005" y="2401760"/>
                  </a:lnTo>
                  <a:lnTo>
                    <a:pt x="786714" y="2416987"/>
                  </a:lnTo>
                  <a:lnTo>
                    <a:pt x="764857" y="2421356"/>
                  </a:lnTo>
                  <a:lnTo>
                    <a:pt x="753935" y="2419185"/>
                  </a:lnTo>
                  <a:lnTo>
                    <a:pt x="745197" y="2410472"/>
                  </a:lnTo>
                  <a:lnTo>
                    <a:pt x="751738" y="2397391"/>
                  </a:lnTo>
                  <a:lnTo>
                    <a:pt x="758317" y="2382139"/>
                  </a:lnTo>
                  <a:lnTo>
                    <a:pt x="767054" y="2369045"/>
                  </a:lnTo>
                  <a:lnTo>
                    <a:pt x="780148" y="2358161"/>
                  </a:lnTo>
                  <a:lnTo>
                    <a:pt x="804202" y="2353792"/>
                  </a:lnTo>
                  <a:lnTo>
                    <a:pt x="823874" y="2342908"/>
                  </a:lnTo>
                  <a:lnTo>
                    <a:pt x="843534" y="2329815"/>
                  </a:lnTo>
                  <a:lnTo>
                    <a:pt x="863193" y="2314562"/>
                  </a:lnTo>
                  <a:lnTo>
                    <a:pt x="880681" y="2297138"/>
                  </a:lnTo>
                  <a:lnTo>
                    <a:pt x="926579" y="2244826"/>
                  </a:lnTo>
                  <a:lnTo>
                    <a:pt x="937488" y="2255710"/>
                  </a:lnTo>
                  <a:lnTo>
                    <a:pt x="946238" y="2262251"/>
                  </a:lnTo>
                  <a:lnTo>
                    <a:pt x="959345" y="2264448"/>
                  </a:lnTo>
                  <a:lnTo>
                    <a:pt x="972464" y="2262251"/>
                  </a:lnTo>
                  <a:lnTo>
                    <a:pt x="1024902" y="2201227"/>
                  </a:lnTo>
                  <a:lnTo>
                    <a:pt x="1079550" y="2135860"/>
                  </a:lnTo>
                  <a:lnTo>
                    <a:pt x="1138555" y="2059584"/>
                  </a:lnTo>
                  <a:lnTo>
                    <a:pt x="1195362" y="1983295"/>
                  </a:lnTo>
                  <a:lnTo>
                    <a:pt x="1241259" y="1913521"/>
                  </a:lnTo>
                  <a:lnTo>
                    <a:pt x="1269669" y="1856879"/>
                  </a:lnTo>
                  <a:lnTo>
                    <a:pt x="1267472" y="1826361"/>
                  </a:lnTo>
                  <a:lnTo>
                    <a:pt x="976845" y="2179434"/>
                  </a:lnTo>
                  <a:lnTo>
                    <a:pt x="954976" y="2146744"/>
                  </a:lnTo>
                  <a:lnTo>
                    <a:pt x="928738" y="2118398"/>
                  </a:lnTo>
                  <a:lnTo>
                    <a:pt x="871931" y="2072640"/>
                  </a:lnTo>
                  <a:lnTo>
                    <a:pt x="808583" y="2042121"/>
                  </a:lnTo>
                  <a:lnTo>
                    <a:pt x="740829" y="2031238"/>
                  </a:lnTo>
                  <a:lnTo>
                    <a:pt x="694931" y="2096604"/>
                  </a:lnTo>
                  <a:lnTo>
                    <a:pt x="677443" y="2116226"/>
                  </a:lnTo>
                  <a:lnTo>
                    <a:pt x="662152" y="2138032"/>
                  </a:lnTo>
                  <a:lnTo>
                    <a:pt x="607517" y="2199055"/>
                  </a:lnTo>
                  <a:lnTo>
                    <a:pt x="594398" y="2216480"/>
                  </a:lnTo>
                  <a:lnTo>
                    <a:pt x="587844" y="2236114"/>
                  </a:lnTo>
                  <a:lnTo>
                    <a:pt x="590016" y="2253538"/>
                  </a:lnTo>
                  <a:lnTo>
                    <a:pt x="603135" y="2273173"/>
                  </a:lnTo>
                  <a:lnTo>
                    <a:pt x="627176" y="2251367"/>
                  </a:lnTo>
                  <a:lnTo>
                    <a:pt x="651230" y="2227402"/>
                  </a:lnTo>
                  <a:lnTo>
                    <a:pt x="673061" y="2201227"/>
                  </a:lnTo>
                  <a:lnTo>
                    <a:pt x="697128" y="2175091"/>
                  </a:lnTo>
                  <a:lnTo>
                    <a:pt x="758317" y="2087892"/>
                  </a:lnTo>
                  <a:lnTo>
                    <a:pt x="775804" y="2057374"/>
                  </a:lnTo>
                  <a:lnTo>
                    <a:pt x="797636" y="2061743"/>
                  </a:lnTo>
                  <a:lnTo>
                    <a:pt x="834783" y="2081352"/>
                  </a:lnTo>
                  <a:lnTo>
                    <a:pt x="869759" y="2109686"/>
                  </a:lnTo>
                  <a:lnTo>
                    <a:pt x="913460" y="2157628"/>
                  </a:lnTo>
                  <a:lnTo>
                    <a:pt x="904709" y="2188146"/>
                  </a:lnTo>
                  <a:lnTo>
                    <a:pt x="871931" y="2246998"/>
                  </a:lnTo>
                  <a:lnTo>
                    <a:pt x="821664" y="2294940"/>
                  </a:lnTo>
                  <a:lnTo>
                    <a:pt x="762685" y="2329815"/>
                  </a:lnTo>
                  <a:lnTo>
                    <a:pt x="732078" y="2340737"/>
                  </a:lnTo>
                  <a:lnTo>
                    <a:pt x="701471" y="2436622"/>
                  </a:lnTo>
                  <a:lnTo>
                    <a:pt x="694931" y="2449703"/>
                  </a:lnTo>
                  <a:lnTo>
                    <a:pt x="686181" y="2458415"/>
                  </a:lnTo>
                  <a:lnTo>
                    <a:pt x="670890" y="2458415"/>
                  </a:lnTo>
                  <a:lnTo>
                    <a:pt x="666521" y="2421356"/>
                  </a:lnTo>
                  <a:lnTo>
                    <a:pt x="668693" y="2384298"/>
                  </a:lnTo>
                  <a:lnTo>
                    <a:pt x="686181" y="2312390"/>
                  </a:lnTo>
                  <a:lnTo>
                    <a:pt x="697128" y="2301481"/>
                  </a:lnTo>
                  <a:lnTo>
                    <a:pt x="710222" y="2290597"/>
                  </a:lnTo>
                  <a:lnTo>
                    <a:pt x="732078" y="2268791"/>
                  </a:lnTo>
                  <a:lnTo>
                    <a:pt x="758317" y="2236114"/>
                  </a:lnTo>
                  <a:lnTo>
                    <a:pt x="764857" y="2223020"/>
                  </a:lnTo>
                  <a:lnTo>
                    <a:pt x="747369" y="2231745"/>
                  </a:lnTo>
                  <a:lnTo>
                    <a:pt x="732078" y="2240457"/>
                  </a:lnTo>
                  <a:lnTo>
                    <a:pt x="714590" y="2251367"/>
                  </a:lnTo>
                  <a:lnTo>
                    <a:pt x="701471" y="2264448"/>
                  </a:lnTo>
                  <a:lnTo>
                    <a:pt x="686181" y="2277503"/>
                  </a:lnTo>
                  <a:lnTo>
                    <a:pt x="659980" y="2308021"/>
                  </a:lnTo>
                  <a:lnTo>
                    <a:pt x="649033" y="2323274"/>
                  </a:lnTo>
                  <a:lnTo>
                    <a:pt x="633742" y="2316734"/>
                  </a:lnTo>
                  <a:lnTo>
                    <a:pt x="581304" y="2284057"/>
                  </a:lnTo>
                  <a:lnTo>
                    <a:pt x="552869" y="2264448"/>
                  </a:lnTo>
                  <a:lnTo>
                    <a:pt x="544156" y="2257907"/>
                  </a:lnTo>
                  <a:lnTo>
                    <a:pt x="539788" y="2257907"/>
                  </a:lnTo>
                  <a:lnTo>
                    <a:pt x="520090" y="2310193"/>
                  </a:lnTo>
                  <a:lnTo>
                    <a:pt x="476402" y="2390851"/>
                  </a:lnTo>
                  <a:lnTo>
                    <a:pt x="441426" y="2440990"/>
                  </a:lnTo>
                  <a:lnTo>
                    <a:pt x="421767" y="2464955"/>
                  </a:lnTo>
                  <a:lnTo>
                    <a:pt x="476402" y="2469299"/>
                  </a:lnTo>
                  <a:lnTo>
                    <a:pt x="528840" y="2482380"/>
                  </a:lnTo>
                  <a:lnTo>
                    <a:pt x="579107" y="2508554"/>
                  </a:lnTo>
                  <a:lnTo>
                    <a:pt x="618451" y="2552128"/>
                  </a:lnTo>
                  <a:lnTo>
                    <a:pt x="629373" y="2571750"/>
                  </a:lnTo>
                  <a:lnTo>
                    <a:pt x="642493" y="2591346"/>
                  </a:lnTo>
                  <a:lnTo>
                    <a:pt x="653402" y="2610980"/>
                  </a:lnTo>
                  <a:lnTo>
                    <a:pt x="657783" y="2632773"/>
                  </a:lnTo>
                  <a:lnTo>
                    <a:pt x="653402" y="2641485"/>
                  </a:lnTo>
                  <a:lnTo>
                    <a:pt x="640283" y="2656751"/>
                  </a:lnTo>
                  <a:lnTo>
                    <a:pt x="622833" y="2678544"/>
                  </a:lnTo>
                  <a:lnTo>
                    <a:pt x="603135" y="2704693"/>
                  </a:lnTo>
                  <a:lnTo>
                    <a:pt x="581304" y="2730855"/>
                  </a:lnTo>
                  <a:lnTo>
                    <a:pt x="563816" y="2759176"/>
                  </a:lnTo>
                  <a:lnTo>
                    <a:pt x="550697" y="2785338"/>
                  </a:lnTo>
                  <a:lnTo>
                    <a:pt x="546328" y="2807144"/>
                  </a:lnTo>
                  <a:lnTo>
                    <a:pt x="546328" y="2815856"/>
                  </a:lnTo>
                  <a:lnTo>
                    <a:pt x="570357" y="2848533"/>
                  </a:lnTo>
                  <a:lnTo>
                    <a:pt x="585685" y="2850705"/>
                  </a:lnTo>
                  <a:lnTo>
                    <a:pt x="598766" y="2850705"/>
                  </a:lnTo>
                  <a:lnTo>
                    <a:pt x="635914" y="2835452"/>
                  </a:lnTo>
                  <a:lnTo>
                    <a:pt x="673061" y="2794050"/>
                  </a:lnTo>
                  <a:lnTo>
                    <a:pt x="714590" y="2748280"/>
                  </a:lnTo>
                  <a:lnTo>
                    <a:pt x="734275" y="2724315"/>
                  </a:lnTo>
                  <a:lnTo>
                    <a:pt x="753935" y="2702522"/>
                  </a:lnTo>
                  <a:lnTo>
                    <a:pt x="769226" y="2680716"/>
                  </a:lnTo>
                  <a:lnTo>
                    <a:pt x="777976" y="2663291"/>
                  </a:lnTo>
                  <a:lnTo>
                    <a:pt x="782345" y="2648039"/>
                  </a:lnTo>
                  <a:lnTo>
                    <a:pt x="773595" y="2648039"/>
                  </a:lnTo>
                  <a:lnTo>
                    <a:pt x="764857" y="2650210"/>
                  </a:lnTo>
                  <a:lnTo>
                    <a:pt x="749566" y="2665463"/>
                  </a:lnTo>
                  <a:lnTo>
                    <a:pt x="734275" y="2685084"/>
                  </a:lnTo>
                  <a:lnTo>
                    <a:pt x="716788" y="2702522"/>
                  </a:lnTo>
                  <a:lnTo>
                    <a:pt x="716788" y="2687256"/>
                  </a:lnTo>
                  <a:lnTo>
                    <a:pt x="718959" y="2672003"/>
                  </a:lnTo>
                  <a:lnTo>
                    <a:pt x="725538" y="2658922"/>
                  </a:lnTo>
                  <a:lnTo>
                    <a:pt x="734275" y="2645867"/>
                  </a:lnTo>
                  <a:lnTo>
                    <a:pt x="756107" y="2619692"/>
                  </a:lnTo>
                  <a:lnTo>
                    <a:pt x="767054" y="2608808"/>
                  </a:lnTo>
                  <a:lnTo>
                    <a:pt x="777976" y="2595727"/>
                  </a:lnTo>
                  <a:lnTo>
                    <a:pt x="793267" y="2584843"/>
                  </a:lnTo>
                  <a:lnTo>
                    <a:pt x="810755" y="2576093"/>
                  </a:lnTo>
                  <a:lnTo>
                    <a:pt x="823874" y="2565209"/>
                  </a:lnTo>
                  <a:lnTo>
                    <a:pt x="832612" y="2549956"/>
                  </a:lnTo>
                  <a:lnTo>
                    <a:pt x="815124" y="2554325"/>
                  </a:lnTo>
                  <a:lnTo>
                    <a:pt x="799833" y="2560840"/>
                  </a:lnTo>
                  <a:lnTo>
                    <a:pt x="747369" y="2591346"/>
                  </a:lnTo>
                  <a:lnTo>
                    <a:pt x="716788" y="2619692"/>
                  </a:lnTo>
                  <a:lnTo>
                    <a:pt x="701471" y="2637117"/>
                  </a:lnTo>
                  <a:lnTo>
                    <a:pt x="681812" y="2602268"/>
                  </a:lnTo>
                  <a:lnTo>
                    <a:pt x="662152" y="2569578"/>
                  </a:lnTo>
                  <a:lnTo>
                    <a:pt x="638124" y="2536863"/>
                  </a:lnTo>
                  <a:lnTo>
                    <a:pt x="614083" y="2506357"/>
                  </a:lnTo>
                  <a:lnTo>
                    <a:pt x="585685" y="2480208"/>
                  </a:lnTo>
                  <a:lnTo>
                    <a:pt x="522300" y="2445334"/>
                  </a:lnTo>
                  <a:lnTo>
                    <a:pt x="487311" y="2436622"/>
                  </a:lnTo>
                  <a:lnTo>
                    <a:pt x="496062" y="2421356"/>
                  </a:lnTo>
                  <a:lnTo>
                    <a:pt x="517918" y="2390851"/>
                  </a:lnTo>
                  <a:lnTo>
                    <a:pt x="526669" y="2375585"/>
                  </a:lnTo>
                  <a:lnTo>
                    <a:pt x="537578" y="2360333"/>
                  </a:lnTo>
                  <a:lnTo>
                    <a:pt x="546328" y="2345080"/>
                  </a:lnTo>
                  <a:lnTo>
                    <a:pt x="555078" y="2327656"/>
                  </a:lnTo>
                  <a:lnTo>
                    <a:pt x="563816" y="2312390"/>
                  </a:lnTo>
                  <a:lnTo>
                    <a:pt x="649033" y="2353792"/>
                  </a:lnTo>
                  <a:lnTo>
                    <a:pt x="644664" y="2423528"/>
                  </a:lnTo>
                  <a:lnTo>
                    <a:pt x="644664" y="2458415"/>
                  </a:lnTo>
                  <a:lnTo>
                    <a:pt x="651230" y="2488933"/>
                  </a:lnTo>
                  <a:lnTo>
                    <a:pt x="657783" y="2488933"/>
                  </a:lnTo>
                  <a:lnTo>
                    <a:pt x="662152" y="2491092"/>
                  </a:lnTo>
                  <a:lnTo>
                    <a:pt x="666521" y="2495473"/>
                  </a:lnTo>
                  <a:lnTo>
                    <a:pt x="673061" y="2497645"/>
                  </a:lnTo>
                  <a:lnTo>
                    <a:pt x="681812" y="2493302"/>
                  </a:lnTo>
                  <a:lnTo>
                    <a:pt x="692759" y="2486761"/>
                  </a:lnTo>
                  <a:lnTo>
                    <a:pt x="701471" y="2482380"/>
                  </a:lnTo>
                  <a:lnTo>
                    <a:pt x="712419" y="2475839"/>
                  </a:lnTo>
                  <a:lnTo>
                    <a:pt x="721156" y="2469299"/>
                  </a:lnTo>
                  <a:lnTo>
                    <a:pt x="734275" y="2451874"/>
                  </a:lnTo>
                  <a:lnTo>
                    <a:pt x="738619" y="2440990"/>
                  </a:lnTo>
                  <a:lnTo>
                    <a:pt x="749566" y="2449703"/>
                  </a:lnTo>
                  <a:lnTo>
                    <a:pt x="782345" y="2482380"/>
                  </a:lnTo>
                  <a:lnTo>
                    <a:pt x="793267" y="2495473"/>
                  </a:lnTo>
                  <a:lnTo>
                    <a:pt x="804202" y="2506357"/>
                  </a:lnTo>
                  <a:lnTo>
                    <a:pt x="826033" y="2523807"/>
                  </a:lnTo>
                  <a:lnTo>
                    <a:pt x="839152" y="2517267"/>
                  </a:lnTo>
                  <a:lnTo>
                    <a:pt x="841362" y="2510726"/>
                  </a:lnTo>
                  <a:lnTo>
                    <a:pt x="845731" y="2504186"/>
                  </a:lnTo>
                  <a:lnTo>
                    <a:pt x="1311186" y="2617520"/>
                  </a:lnTo>
                  <a:lnTo>
                    <a:pt x="1333055" y="2597899"/>
                  </a:lnTo>
                  <a:close/>
                </a:path>
                <a:path w="4290695" h="3423920">
                  <a:moveTo>
                    <a:pt x="1354886" y="2613152"/>
                  </a:moveTo>
                  <a:lnTo>
                    <a:pt x="961555" y="3040329"/>
                  </a:lnTo>
                  <a:lnTo>
                    <a:pt x="952804" y="3038157"/>
                  </a:lnTo>
                  <a:lnTo>
                    <a:pt x="924407" y="3029445"/>
                  </a:lnTo>
                  <a:lnTo>
                    <a:pt x="880681" y="3018523"/>
                  </a:lnTo>
                  <a:lnTo>
                    <a:pt x="826033" y="3003270"/>
                  </a:lnTo>
                  <a:lnTo>
                    <a:pt x="439254" y="2900845"/>
                  </a:lnTo>
                  <a:lnTo>
                    <a:pt x="358406" y="2876880"/>
                  </a:lnTo>
                  <a:lnTo>
                    <a:pt x="279730" y="2857246"/>
                  </a:lnTo>
                  <a:lnTo>
                    <a:pt x="148602" y="2820200"/>
                  </a:lnTo>
                  <a:lnTo>
                    <a:pt x="98336" y="2807144"/>
                  </a:lnTo>
                  <a:lnTo>
                    <a:pt x="43713" y="2789682"/>
                  </a:lnTo>
                  <a:lnTo>
                    <a:pt x="406476" y="2462784"/>
                  </a:lnTo>
                  <a:lnTo>
                    <a:pt x="406476" y="2449703"/>
                  </a:lnTo>
                  <a:lnTo>
                    <a:pt x="410845" y="2436622"/>
                  </a:lnTo>
                  <a:lnTo>
                    <a:pt x="402094" y="2440990"/>
                  </a:lnTo>
                  <a:lnTo>
                    <a:pt x="386816" y="2451874"/>
                  </a:lnTo>
                  <a:lnTo>
                    <a:pt x="364947" y="2469299"/>
                  </a:lnTo>
                  <a:lnTo>
                    <a:pt x="338721" y="2493302"/>
                  </a:lnTo>
                  <a:lnTo>
                    <a:pt x="305943" y="2519438"/>
                  </a:lnTo>
                  <a:lnTo>
                    <a:pt x="126746" y="2676372"/>
                  </a:lnTo>
                  <a:lnTo>
                    <a:pt x="65557" y="2733027"/>
                  </a:lnTo>
                  <a:lnTo>
                    <a:pt x="39344" y="2754833"/>
                  </a:lnTo>
                  <a:lnTo>
                    <a:pt x="21856" y="2772257"/>
                  </a:lnTo>
                  <a:lnTo>
                    <a:pt x="8750" y="2783167"/>
                  </a:lnTo>
                  <a:lnTo>
                    <a:pt x="4368" y="2787510"/>
                  </a:lnTo>
                  <a:lnTo>
                    <a:pt x="0" y="3423920"/>
                  </a:lnTo>
                  <a:lnTo>
                    <a:pt x="48082" y="3423920"/>
                  </a:lnTo>
                  <a:lnTo>
                    <a:pt x="48082" y="2824569"/>
                  </a:lnTo>
                  <a:lnTo>
                    <a:pt x="948436" y="3068675"/>
                  </a:lnTo>
                  <a:lnTo>
                    <a:pt x="948436" y="3419564"/>
                  </a:lnTo>
                  <a:lnTo>
                    <a:pt x="992124" y="3419564"/>
                  </a:lnTo>
                  <a:lnTo>
                    <a:pt x="992124" y="3066504"/>
                  </a:lnTo>
                  <a:lnTo>
                    <a:pt x="1317739" y="2709062"/>
                  </a:lnTo>
                  <a:lnTo>
                    <a:pt x="1317739" y="3419564"/>
                  </a:lnTo>
                  <a:lnTo>
                    <a:pt x="1352715" y="3419564"/>
                  </a:lnTo>
                  <a:lnTo>
                    <a:pt x="1354886" y="2613152"/>
                  </a:lnTo>
                  <a:close/>
                </a:path>
                <a:path w="4290695" h="3423920">
                  <a:moveTo>
                    <a:pt x="1416100" y="2345080"/>
                  </a:moveTo>
                  <a:lnTo>
                    <a:pt x="1400784" y="2338540"/>
                  </a:lnTo>
                  <a:lnTo>
                    <a:pt x="1368005" y="2329815"/>
                  </a:lnTo>
                  <a:lnTo>
                    <a:pt x="1350518" y="2323274"/>
                  </a:lnTo>
                  <a:lnTo>
                    <a:pt x="1317739" y="2314562"/>
                  </a:lnTo>
                  <a:lnTo>
                    <a:pt x="1302448" y="2308021"/>
                  </a:lnTo>
                  <a:lnTo>
                    <a:pt x="1289329" y="2301481"/>
                  </a:lnTo>
                  <a:lnTo>
                    <a:pt x="1298079" y="2238286"/>
                  </a:lnTo>
                  <a:lnTo>
                    <a:pt x="1315567" y="2098802"/>
                  </a:lnTo>
                  <a:lnTo>
                    <a:pt x="1343964" y="1850326"/>
                  </a:lnTo>
                  <a:lnTo>
                    <a:pt x="1337424" y="1721739"/>
                  </a:lnTo>
                  <a:lnTo>
                    <a:pt x="1319936" y="1525600"/>
                  </a:lnTo>
                  <a:lnTo>
                    <a:pt x="1298079" y="1349044"/>
                  </a:lnTo>
                  <a:lnTo>
                    <a:pt x="1289329" y="1270584"/>
                  </a:lnTo>
                  <a:lnTo>
                    <a:pt x="1260919" y="1172514"/>
                  </a:lnTo>
                  <a:lnTo>
                    <a:pt x="1276210" y="1346873"/>
                  </a:lnTo>
                  <a:lnTo>
                    <a:pt x="1291526" y="1508150"/>
                  </a:lnTo>
                  <a:lnTo>
                    <a:pt x="1298079" y="1671624"/>
                  </a:lnTo>
                  <a:lnTo>
                    <a:pt x="1295908" y="1856879"/>
                  </a:lnTo>
                  <a:lnTo>
                    <a:pt x="1291526" y="1880844"/>
                  </a:lnTo>
                  <a:lnTo>
                    <a:pt x="1282788" y="1946236"/>
                  </a:lnTo>
                  <a:lnTo>
                    <a:pt x="1267472" y="2042121"/>
                  </a:lnTo>
                  <a:lnTo>
                    <a:pt x="1252181" y="2151113"/>
                  </a:lnTo>
                  <a:lnTo>
                    <a:pt x="1234694" y="2264448"/>
                  </a:lnTo>
                  <a:lnTo>
                    <a:pt x="1219403" y="2369045"/>
                  </a:lnTo>
                  <a:lnTo>
                    <a:pt x="1201915" y="2502014"/>
                  </a:lnTo>
                  <a:lnTo>
                    <a:pt x="1208481" y="2510726"/>
                  </a:lnTo>
                  <a:lnTo>
                    <a:pt x="1219403" y="2519438"/>
                  </a:lnTo>
                  <a:lnTo>
                    <a:pt x="1236891" y="2525979"/>
                  </a:lnTo>
                  <a:lnTo>
                    <a:pt x="1256550" y="2532519"/>
                  </a:lnTo>
                  <a:lnTo>
                    <a:pt x="1287157" y="2338540"/>
                  </a:lnTo>
                  <a:lnTo>
                    <a:pt x="1293698" y="2338540"/>
                  </a:lnTo>
                  <a:lnTo>
                    <a:pt x="1335227" y="2349449"/>
                  </a:lnTo>
                  <a:lnTo>
                    <a:pt x="1374571" y="2375585"/>
                  </a:lnTo>
                  <a:lnTo>
                    <a:pt x="1378953" y="2388679"/>
                  </a:lnTo>
                  <a:lnTo>
                    <a:pt x="1374571" y="2397391"/>
                  </a:lnTo>
                  <a:lnTo>
                    <a:pt x="1368005" y="2401760"/>
                  </a:lnTo>
                  <a:lnTo>
                    <a:pt x="1357083" y="2403932"/>
                  </a:lnTo>
                  <a:lnTo>
                    <a:pt x="1346136" y="2403932"/>
                  </a:lnTo>
                  <a:lnTo>
                    <a:pt x="1308989" y="2397391"/>
                  </a:lnTo>
                  <a:lnTo>
                    <a:pt x="1300276" y="2399563"/>
                  </a:lnTo>
                  <a:lnTo>
                    <a:pt x="1339596" y="2430068"/>
                  </a:lnTo>
                  <a:lnTo>
                    <a:pt x="1354886" y="2432278"/>
                  </a:lnTo>
                  <a:lnTo>
                    <a:pt x="1398612" y="2432278"/>
                  </a:lnTo>
                  <a:lnTo>
                    <a:pt x="1405153" y="2416987"/>
                  </a:lnTo>
                  <a:lnTo>
                    <a:pt x="1409522" y="2369045"/>
                  </a:lnTo>
                  <a:lnTo>
                    <a:pt x="1416100" y="2345080"/>
                  </a:lnTo>
                  <a:close/>
                </a:path>
                <a:path w="4290695" h="3423920">
                  <a:moveTo>
                    <a:pt x="1901215" y="346430"/>
                  </a:moveTo>
                  <a:lnTo>
                    <a:pt x="1888096" y="296379"/>
                  </a:lnTo>
                  <a:lnTo>
                    <a:pt x="1857527" y="257187"/>
                  </a:lnTo>
                  <a:lnTo>
                    <a:pt x="1815998" y="230962"/>
                  </a:lnTo>
                  <a:lnTo>
                    <a:pt x="1798510" y="228841"/>
                  </a:lnTo>
                  <a:lnTo>
                    <a:pt x="1772285" y="239699"/>
                  </a:lnTo>
                  <a:lnTo>
                    <a:pt x="1761363" y="263817"/>
                  </a:lnTo>
                  <a:lnTo>
                    <a:pt x="1759165" y="294271"/>
                  </a:lnTo>
                  <a:lnTo>
                    <a:pt x="1752612" y="320205"/>
                  </a:lnTo>
                  <a:lnTo>
                    <a:pt x="1737334" y="272262"/>
                  </a:lnTo>
                  <a:lnTo>
                    <a:pt x="1743875" y="226733"/>
                  </a:lnTo>
                  <a:lnTo>
                    <a:pt x="1756994" y="176377"/>
                  </a:lnTo>
                  <a:lnTo>
                    <a:pt x="1761363" y="126326"/>
                  </a:lnTo>
                  <a:lnTo>
                    <a:pt x="1750453" y="102514"/>
                  </a:lnTo>
                  <a:lnTo>
                    <a:pt x="1737334" y="78397"/>
                  </a:lnTo>
                  <a:lnTo>
                    <a:pt x="1719846" y="65430"/>
                  </a:lnTo>
                  <a:lnTo>
                    <a:pt x="1700174" y="76276"/>
                  </a:lnTo>
                  <a:lnTo>
                    <a:pt x="1713293" y="100101"/>
                  </a:lnTo>
                  <a:lnTo>
                    <a:pt x="1715465" y="130860"/>
                  </a:lnTo>
                  <a:lnTo>
                    <a:pt x="1708924" y="161302"/>
                  </a:lnTo>
                  <a:lnTo>
                    <a:pt x="1697977" y="187540"/>
                  </a:lnTo>
                  <a:lnTo>
                    <a:pt x="1691436" y="211353"/>
                  </a:lnTo>
                  <a:lnTo>
                    <a:pt x="1691436" y="259295"/>
                  </a:lnTo>
                  <a:lnTo>
                    <a:pt x="1695805" y="281000"/>
                  </a:lnTo>
                  <a:lnTo>
                    <a:pt x="1715465" y="324726"/>
                  </a:lnTo>
                  <a:lnTo>
                    <a:pt x="1743875" y="361810"/>
                  </a:lnTo>
                  <a:lnTo>
                    <a:pt x="1787601" y="381406"/>
                  </a:lnTo>
                  <a:lnTo>
                    <a:pt x="1802879" y="379298"/>
                  </a:lnTo>
                  <a:lnTo>
                    <a:pt x="1785391" y="346430"/>
                  </a:lnTo>
                  <a:lnTo>
                    <a:pt x="1781022" y="305130"/>
                  </a:lnTo>
                  <a:lnTo>
                    <a:pt x="1789772" y="272262"/>
                  </a:lnTo>
                  <a:lnTo>
                    <a:pt x="1818170" y="265925"/>
                  </a:lnTo>
                  <a:lnTo>
                    <a:pt x="1833460" y="274675"/>
                  </a:lnTo>
                  <a:lnTo>
                    <a:pt x="1848777" y="285534"/>
                  </a:lnTo>
                  <a:lnTo>
                    <a:pt x="1864067" y="298488"/>
                  </a:lnTo>
                  <a:lnTo>
                    <a:pt x="1872818" y="313867"/>
                  </a:lnTo>
                  <a:lnTo>
                    <a:pt x="1877187" y="335584"/>
                  </a:lnTo>
                  <a:lnTo>
                    <a:pt x="1874989" y="359702"/>
                  </a:lnTo>
                  <a:lnTo>
                    <a:pt x="1868436" y="379298"/>
                  </a:lnTo>
                  <a:lnTo>
                    <a:pt x="1855317" y="409752"/>
                  </a:lnTo>
                  <a:lnTo>
                    <a:pt x="1855317" y="422770"/>
                  </a:lnTo>
                  <a:lnTo>
                    <a:pt x="1861896" y="431495"/>
                  </a:lnTo>
                  <a:lnTo>
                    <a:pt x="1872818" y="435864"/>
                  </a:lnTo>
                  <a:lnTo>
                    <a:pt x="1890306" y="411861"/>
                  </a:lnTo>
                  <a:lnTo>
                    <a:pt x="1899043" y="381406"/>
                  </a:lnTo>
                  <a:lnTo>
                    <a:pt x="1901215" y="346430"/>
                  </a:lnTo>
                  <a:close/>
                </a:path>
                <a:path w="4290695" h="3423920">
                  <a:moveTo>
                    <a:pt x="1923084" y="492518"/>
                  </a:moveTo>
                  <a:lnTo>
                    <a:pt x="1918703" y="477253"/>
                  </a:lnTo>
                  <a:lnTo>
                    <a:pt x="1905596" y="468541"/>
                  </a:lnTo>
                  <a:lnTo>
                    <a:pt x="1899043" y="518680"/>
                  </a:lnTo>
                  <a:lnTo>
                    <a:pt x="1890306" y="568794"/>
                  </a:lnTo>
                  <a:lnTo>
                    <a:pt x="1879358" y="618934"/>
                  </a:lnTo>
                  <a:lnTo>
                    <a:pt x="1861896" y="666877"/>
                  </a:lnTo>
                  <a:lnTo>
                    <a:pt x="1842211" y="714819"/>
                  </a:lnTo>
                  <a:lnTo>
                    <a:pt x="1818170" y="760590"/>
                  </a:lnTo>
                  <a:lnTo>
                    <a:pt x="1787601" y="804189"/>
                  </a:lnTo>
                  <a:lnTo>
                    <a:pt x="1750453" y="843407"/>
                  </a:lnTo>
                  <a:lnTo>
                    <a:pt x="1700174" y="791095"/>
                  </a:lnTo>
                  <a:lnTo>
                    <a:pt x="1724215" y="773671"/>
                  </a:lnTo>
                  <a:lnTo>
                    <a:pt x="1741703" y="754049"/>
                  </a:lnTo>
                  <a:lnTo>
                    <a:pt x="1752612" y="732269"/>
                  </a:lnTo>
                  <a:lnTo>
                    <a:pt x="1761363" y="712647"/>
                  </a:lnTo>
                  <a:lnTo>
                    <a:pt x="1765731" y="695223"/>
                  </a:lnTo>
                  <a:lnTo>
                    <a:pt x="1767903" y="679958"/>
                  </a:lnTo>
                  <a:lnTo>
                    <a:pt x="1767903" y="666877"/>
                  </a:lnTo>
                  <a:lnTo>
                    <a:pt x="1750453" y="693013"/>
                  </a:lnTo>
                  <a:lnTo>
                    <a:pt x="1730756" y="719188"/>
                  </a:lnTo>
                  <a:lnTo>
                    <a:pt x="1687068" y="762787"/>
                  </a:lnTo>
                  <a:lnTo>
                    <a:pt x="1628051" y="786752"/>
                  </a:lnTo>
                  <a:lnTo>
                    <a:pt x="1595272" y="791095"/>
                  </a:lnTo>
                  <a:lnTo>
                    <a:pt x="1558124" y="786752"/>
                  </a:lnTo>
                  <a:lnTo>
                    <a:pt x="1514424" y="771499"/>
                  </a:lnTo>
                  <a:lnTo>
                    <a:pt x="1475079" y="749706"/>
                  </a:lnTo>
                  <a:lnTo>
                    <a:pt x="1440129" y="719188"/>
                  </a:lnTo>
                  <a:lnTo>
                    <a:pt x="1407350" y="682129"/>
                  </a:lnTo>
                  <a:lnTo>
                    <a:pt x="1383284" y="642912"/>
                  </a:lnTo>
                  <a:lnTo>
                    <a:pt x="1361452" y="599313"/>
                  </a:lnTo>
                  <a:lnTo>
                    <a:pt x="1348346" y="557911"/>
                  </a:lnTo>
                  <a:lnTo>
                    <a:pt x="1341793" y="514311"/>
                  </a:lnTo>
                  <a:lnTo>
                    <a:pt x="1370203" y="516483"/>
                  </a:lnTo>
                  <a:lnTo>
                    <a:pt x="1431391" y="544830"/>
                  </a:lnTo>
                  <a:lnTo>
                    <a:pt x="1483829" y="584047"/>
                  </a:lnTo>
                  <a:lnTo>
                    <a:pt x="1518805" y="614565"/>
                  </a:lnTo>
                  <a:lnTo>
                    <a:pt x="1523174" y="616737"/>
                  </a:lnTo>
                  <a:lnTo>
                    <a:pt x="1505686" y="581888"/>
                  </a:lnTo>
                  <a:lnTo>
                    <a:pt x="1461960" y="527405"/>
                  </a:lnTo>
                  <a:lnTo>
                    <a:pt x="1411719" y="488175"/>
                  </a:lnTo>
                  <a:lnTo>
                    <a:pt x="1354886" y="466369"/>
                  </a:lnTo>
                  <a:lnTo>
                    <a:pt x="1324305" y="459828"/>
                  </a:lnTo>
                  <a:lnTo>
                    <a:pt x="1315567" y="409752"/>
                  </a:lnTo>
                  <a:lnTo>
                    <a:pt x="1315567" y="359702"/>
                  </a:lnTo>
                  <a:lnTo>
                    <a:pt x="1322108" y="311759"/>
                  </a:lnTo>
                  <a:lnTo>
                    <a:pt x="1337424" y="263817"/>
                  </a:lnTo>
                  <a:lnTo>
                    <a:pt x="1357083" y="220103"/>
                  </a:lnTo>
                  <a:lnTo>
                    <a:pt x="1383284" y="176377"/>
                  </a:lnTo>
                  <a:lnTo>
                    <a:pt x="1416100" y="137185"/>
                  </a:lnTo>
                  <a:lnTo>
                    <a:pt x="1455420" y="102514"/>
                  </a:lnTo>
                  <a:lnTo>
                    <a:pt x="1507858" y="74168"/>
                  </a:lnTo>
                  <a:lnTo>
                    <a:pt x="1560322" y="56680"/>
                  </a:lnTo>
                  <a:lnTo>
                    <a:pt x="1586534" y="52158"/>
                  </a:lnTo>
                  <a:lnTo>
                    <a:pt x="1614932" y="52158"/>
                  </a:lnTo>
                  <a:lnTo>
                    <a:pt x="1641170" y="58788"/>
                  </a:lnTo>
                  <a:lnTo>
                    <a:pt x="1669567" y="69646"/>
                  </a:lnTo>
                  <a:lnTo>
                    <a:pt x="1669567" y="58788"/>
                  </a:lnTo>
                  <a:lnTo>
                    <a:pt x="1634629" y="43421"/>
                  </a:lnTo>
                  <a:lnTo>
                    <a:pt x="1597469" y="37084"/>
                  </a:lnTo>
                  <a:lnTo>
                    <a:pt x="1562493" y="34975"/>
                  </a:lnTo>
                  <a:lnTo>
                    <a:pt x="1527543" y="39192"/>
                  </a:lnTo>
                  <a:lnTo>
                    <a:pt x="1461960" y="60909"/>
                  </a:lnTo>
                  <a:lnTo>
                    <a:pt x="1402981" y="95885"/>
                  </a:lnTo>
                  <a:lnTo>
                    <a:pt x="1363624" y="132969"/>
                  </a:lnTo>
                  <a:lnTo>
                    <a:pt x="1328674" y="174269"/>
                  </a:lnTo>
                  <a:lnTo>
                    <a:pt x="1300276" y="217995"/>
                  </a:lnTo>
                  <a:lnTo>
                    <a:pt x="1280579" y="265925"/>
                  </a:lnTo>
                  <a:lnTo>
                    <a:pt x="1269669" y="315976"/>
                  </a:lnTo>
                  <a:lnTo>
                    <a:pt x="1263129" y="366026"/>
                  </a:lnTo>
                  <a:lnTo>
                    <a:pt x="1267472" y="418401"/>
                  </a:lnTo>
                  <a:lnTo>
                    <a:pt x="1280579" y="470712"/>
                  </a:lnTo>
                  <a:lnTo>
                    <a:pt x="1274038" y="475081"/>
                  </a:lnTo>
                  <a:lnTo>
                    <a:pt x="1265301" y="477253"/>
                  </a:lnTo>
                  <a:lnTo>
                    <a:pt x="1254379" y="483806"/>
                  </a:lnTo>
                  <a:lnTo>
                    <a:pt x="1243431" y="488175"/>
                  </a:lnTo>
                  <a:lnTo>
                    <a:pt x="1234694" y="496887"/>
                  </a:lnTo>
                  <a:lnTo>
                    <a:pt x="1230312" y="505599"/>
                  </a:lnTo>
                  <a:lnTo>
                    <a:pt x="1228140" y="518680"/>
                  </a:lnTo>
                  <a:lnTo>
                    <a:pt x="1234694" y="531736"/>
                  </a:lnTo>
                  <a:lnTo>
                    <a:pt x="1245641" y="547001"/>
                  </a:lnTo>
                  <a:lnTo>
                    <a:pt x="1260919" y="542658"/>
                  </a:lnTo>
                  <a:lnTo>
                    <a:pt x="1278407" y="536117"/>
                  </a:lnTo>
                  <a:lnTo>
                    <a:pt x="1295908" y="533946"/>
                  </a:lnTo>
                  <a:lnTo>
                    <a:pt x="1324305" y="612394"/>
                  </a:lnTo>
                  <a:lnTo>
                    <a:pt x="1350518" y="658164"/>
                  </a:lnTo>
                  <a:lnTo>
                    <a:pt x="1385493" y="706107"/>
                  </a:lnTo>
                  <a:lnTo>
                    <a:pt x="1402981" y="727900"/>
                  </a:lnTo>
                  <a:lnTo>
                    <a:pt x="1381112" y="736612"/>
                  </a:lnTo>
                  <a:lnTo>
                    <a:pt x="1343964" y="745324"/>
                  </a:lnTo>
                  <a:lnTo>
                    <a:pt x="1291526" y="769302"/>
                  </a:lnTo>
                  <a:lnTo>
                    <a:pt x="1236891" y="808558"/>
                  </a:lnTo>
                  <a:lnTo>
                    <a:pt x="1195362" y="860844"/>
                  </a:lnTo>
                  <a:lnTo>
                    <a:pt x="1171333" y="921867"/>
                  </a:lnTo>
                  <a:lnTo>
                    <a:pt x="1164767" y="954582"/>
                  </a:lnTo>
                  <a:lnTo>
                    <a:pt x="1147305" y="1028661"/>
                  </a:lnTo>
                  <a:lnTo>
                    <a:pt x="1107948" y="1257503"/>
                  </a:lnTo>
                  <a:lnTo>
                    <a:pt x="1092657" y="1331620"/>
                  </a:lnTo>
                  <a:lnTo>
                    <a:pt x="1070800" y="1405724"/>
                  </a:lnTo>
                  <a:lnTo>
                    <a:pt x="1040218" y="1473288"/>
                  </a:lnTo>
                  <a:lnTo>
                    <a:pt x="998702" y="1536496"/>
                  </a:lnTo>
                  <a:lnTo>
                    <a:pt x="994333" y="1540865"/>
                  </a:lnTo>
                  <a:lnTo>
                    <a:pt x="965898" y="1575714"/>
                  </a:lnTo>
                  <a:lnTo>
                    <a:pt x="941857" y="1604060"/>
                  </a:lnTo>
                  <a:lnTo>
                    <a:pt x="885050" y="1675968"/>
                  </a:lnTo>
                  <a:lnTo>
                    <a:pt x="784517" y="1802396"/>
                  </a:lnTo>
                  <a:lnTo>
                    <a:pt x="751738" y="1845995"/>
                  </a:lnTo>
                  <a:lnTo>
                    <a:pt x="723328" y="1889556"/>
                  </a:lnTo>
                  <a:lnTo>
                    <a:pt x="694931" y="1928787"/>
                  </a:lnTo>
                  <a:lnTo>
                    <a:pt x="673061" y="1963674"/>
                  </a:lnTo>
                  <a:lnTo>
                    <a:pt x="655612" y="1994179"/>
                  </a:lnTo>
                  <a:lnTo>
                    <a:pt x="644664" y="2020316"/>
                  </a:lnTo>
                  <a:lnTo>
                    <a:pt x="640283" y="2037778"/>
                  </a:lnTo>
                  <a:lnTo>
                    <a:pt x="649033" y="2055202"/>
                  </a:lnTo>
                  <a:lnTo>
                    <a:pt x="664324" y="2063915"/>
                  </a:lnTo>
                  <a:lnTo>
                    <a:pt x="684009" y="2068296"/>
                  </a:lnTo>
                  <a:lnTo>
                    <a:pt x="701471" y="2066086"/>
                  </a:lnTo>
                  <a:lnTo>
                    <a:pt x="701471" y="2061743"/>
                  </a:lnTo>
                  <a:lnTo>
                    <a:pt x="708050" y="2053031"/>
                  </a:lnTo>
                  <a:lnTo>
                    <a:pt x="705840" y="2044319"/>
                  </a:lnTo>
                  <a:lnTo>
                    <a:pt x="701471" y="2037778"/>
                  </a:lnTo>
                  <a:lnTo>
                    <a:pt x="692759" y="2035581"/>
                  </a:lnTo>
                  <a:lnTo>
                    <a:pt x="1029284" y="1564830"/>
                  </a:lnTo>
                  <a:lnTo>
                    <a:pt x="1081722" y="1490726"/>
                  </a:lnTo>
                  <a:lnTo>
                    <a:pt x="1123238" y="1397012"/>
                  </a:lnTo>
                  <a:lnTo>
                    <a:pt x="1153845" y="1290218"/>
                  </a:lnTo>
                  <a:lnTo>
                    <a:pt x="1180084" y="1181227"/>
                  </a:lnTo>
                  <a:lnTo>
                    <a:pt x="1197533" y="1078801"/>
                  </a:lnTo>
                  <a:lnTo>
                    <a:pt x="1208481" y="991628"/>
                  </a:lnTo>
                  <a:lnTo>
                    <a:pt x="1215034" y="902271"/>
                  </a:lnTo>
                  <a:lnTo>
                    <a:pt x="1223772" y="880465"/>
                  </a:lnTo>
                  <a:lnTo>
                    <a:pt x="1269669" y="832523"/>
                  </a:lnTo>
                  <a:lnTo>
                    <a:pt x="1302448" y="808558"/>
                  </a:lnTo>
                  <a:lnTo>
                    <a:pt x="1335227" y="786752"/>
                  </a:lnTo>
                  <a:lnTo>
                    <a:pt x="1368005" y="767130"/>
                  </a:lnTo>
                  <a:lnTo>
                    <a:pt x="1420444" y="747534"/>
                  </a:lnTo>
                  <a:lnTo>
                    <a:pt x="1427010" y="749706"/>
                  </a:lnTo>
                  <a:lnTo>
                    <a:pt x="1435760" y="754049"/>
                  </a:lnTo>
                  <a:lnTo>
                    <a:pt x="1442300" y="760590"/>
                  </a:lnTo>
                  <a:lnTo>
                    <a:pt x="1451051" y="767130"/>
                  </a:lnTo>
                  <a:lnTo>
                    <a:pt x="1461960" y="773671"/>
                  </a:lnTo>
                  <a:lnTo>
                    <a:pt x="1470710" y="782383"/>
                  </a:lnTo>
                  <a:lnTo>
                    <a:pt x="1483829" y="793305"/>
                  </a:lnTo>
                  <a:lnTo>
                    <a:pt x="1494739" y="806361"/>
                  </a:lnTo>
                  <a:lnTo>
                    <a:pt x="1464157" y="841235"/>
                  </a:lnTo>
                  <a:lnTo>
                    <a:pt x="1446669" y="858672"/>
                  </a:lnTo>
                  <a:lnTo>
                    <a:pt x="1431391" y="876096"/>
                  </a:lnTo>
                  <a:lnTo>
                    <a:pt x="1427010" y="891349"/>
                  </a:lnTo>
                  <a:lnTo>
                    <a:pt x="1427010" y="904443"/>
                  </a:lnTo>
                  <a:lnTo>
                    <a:pt x="1433550" y="915352"/>
                  </a:lnTo>
                  <a:lnTo>
                    <a:pt x="1442300" y="926236"/>
                  </a:lnTo>
                  <a:lnTo>
                    <a:pt x="1453248" y="937120"/>
                  </a:lnTo>
                  <a:lnTo>
                    <a:pt x="1466329" y="945857"/>
                  </a:lnTo>
                  <a:lnTo>
                    <a:pt x="1488198" y="967638"/>
                  </a:lnTo>
                  <a:lnTo>
                    <a:pt x="1444498" y="1022146"/>
                  </a:lnTo>
                  <a:lnTo>
                    <a:pt x="1444498" y="1076629"/>
                  </a:lnTo>
                  <a:lnTo>
                    <a:pt x="1453248" y="1128941"/>
                  </a:lnTo>
                  <a:lnTo>
                    <a:pt x="1466329" y="1181227"/>
                  </a:lnTo>
                  <a:lnTo>
                    <a:pt x="1486027" y="1231366"/>
                  </a:lnTo>
                  <a:lnTo>
                    <a:pt x="1507858" y="1279309"/>
                  </a:lnTo>
                  <a:lnTo>
                    <a:pt x="1534096" y="1327277"/>
                  </a:lnTo>
                  <a:lnTo>
                    <a:pt x="1560322" y="1373047"/>
                  </a:lnTo>
                  <a:lnTo>
                    <a:pt x="1588731" y="1418805"/>
                  </a:lnTo>
                  <a:lnTo>
                    <a:pt x="1584363" y="1403553"/>
                  </a:lnTo>
                  <a:lnTo>
                    <a:pt x="1571244" y="1364297"/>
                  </a:lnTo>
                  <a:lnTo>
                    <a:pt x="1534096" y="1242250"/>
                  </a:lnTo>
                  <a:lnTo>
                    <a:pt x="1516595" y="1174711"/>
                  </a:lnTo>
                  <a:lnTo>
                    <a:pt x="1499108" y="1115860"/>
                  </a:lnTo>
                  <a:lnTo>
                    <a:pt x="1488198" y="1070089"/>
                  </a:lnTo>
                  <a:lnTo>
                    <a:pt x="1486027" y="1046111"/>
                  </a:lnTo>
                  <a:lnTo>
                    <a:pt x="1494739" y="1024318"/>
                  </a:lnTo>
                  <a:lnTo>
                    <a:pt x="1507858" y="1004684"/>
                  </a:lnTo>
                  <a:lnTo>
                    <a:pt x="1534096" y="961123"/>
                  </a:lnTo>
                  <a:lnTo>
                    <a:pt x="1555953" y="917524"/>
                  </a:lnTo>
                  <a:lnTo>
                    <a:pt x="1562493" y="893546"/>
                  </a:lnTo>
                  <a:lnTo>
                    <a:pt x="1564703" y="869581"/>
                  </a:lnTo>
                  <a:lnTo>
                    <a:pt x="1558124" y="876096"/>
                  </a:lnTo>
                  <a:lnTo>
                    <a:pt x="1545005" y="893546"/>
                  </a:lnTo>
                  <a:lnTo>
                    <a:pt x="1527543" y="913155"/>
                  </a:lnTo>
                  <a:lnTo>
                    <a:pt x="1516595" y="930605"/>
                  </a:lnTo>
                  <a:lnTo>
                    <a:pt x="1503489" y="926236"/>
                  </a:lnTo>
                  <a:lnTo>
                    <a:pt x="1488198" y="921867"/>
                  </a:lnTo>
                  <a:lnTo>
                    <a:pt x="1475079" y="915352"/>
                  </a:lnTo>
                  <a:lnTo>
                    <a:pt x="1464157" y="902271"/>
                  </a:lnTo>
                  <a:lnTo>
                    <a:pt x="1472907" y="878293"/>
                  </a:lnTo>
                  <a:lnTo>
                    <a:pt x="1483829" y="854329"/>
                  </a:lnTo>
                  <a:lnTo>
                    <a:pt x="1496936" y="832523"/>
                  </a:lnTo>
                  <a:lnTo>
                    <a:pt x="1514424" y="810729"/>
                  </a:lnTo>
                  <a:lnTo>
                    <a:pt x="1538465" y="817270"/>
                  </a:lnTo>
                  <a:lnTo>
                    <a:pt x="1566862" y="821613"/>
                  </a:lnTo>
                  <a:lnTo>
                    <a:pt x="1595272" y="821613"/>
                  </a:lnTo>
                  <a:lnTo>
                    <a:pt x="1623682" y="819442"/>
                  </a:lnTo>
                  <a:lnTo>
                    <a:pt x="1667408" y="815073"/>
                  </a:lnTo>
                  <a:lnTo>
                    <a:pt x="1682686" y="810729"/>
                  </a:lnTo>
                  <a:lnTo>
                    <a:pt x="1687068" y="810729"/>
                  </a:lnTo>
                  <a:lnTo>
                    <a:pt x="1706727" y="828154"/>
                  </a:lnTo>
                  <a:lnTo>
                    <a:pt x="1713293" y="841235"/>
                  </a:lnTo>
                  <a:lnTo>
                    <a:pt x="1711096" y="854329"/>
                  </a:lnTo>
                  <a:lnTo>
                    <a:pt x="1702346" y="863041"/>
                  </a:lnTo>
                  <a:lnTo>
                    <a:pt x="1689239" y="873925"/>
                  </a:lnTo>
                  <a:lnTo>
                    <a:pt x="1678317" y="887006"/>
                  </a:lnTo>
                  <a:lnTo>
                    <a:pt x="1669567" y="900099"/>
                  </a:lnTo>
                  <a:lnTo>
                    <a:pt x="1667408" y="917524"/>
                  </a:lnTo>
                  <a:lnTo>
                    <a:pt x="1663026" y="939317"/>
                  </a:lnTo>
                  <a:lnTo>
                    <a:pt x="1663026" y="963295"/>
                  </a:lnTo>
                  <a:lnTo>
                    <a:pt x="1665198" y="985088"/>
                  </a:lnTo>
                  <a:lnTo>
                    <a:pt x="1676146" y="1002512"/>
                  </a:lnTo>
                  <a:lnTo>
                    <a:pt x="1682686" y="972007"/>
                  </a:lnTo>
                  <a:lnTo>
                    <a:pt x="1697977" y="943660"/>
                  </a:lnTo>
                  <a:lnTo>
                    <a:pt x="1717675" y="913155"/>
                  </a:lnTo>
                  <a:lnTo>
                    <a:pt x="1739506" y="887006"/>
                  </a:lnTo>
                  <a:lnTo>
                    <a:pt x="1759165" y="919695"/>
                  </a:lnTo>
                  <a:lnTo>
                    <a:pt x="1772285" y="958913"/>
                  </a:lnTo>
                  <a:lnTo>
                    <a:pt x="1783219" y="1000340"/>
                  </a:lnTo>
                  <a:lnTo>
                    <a:pt x="1794141" y="1035202"/>
                  </a:lnTo>
                  <a:lnTo>
                    <a:pt x="1850948" y="987259"/>
                  </a:lnTo>
                  <a:lnTo>
                    <a:pt x="1864067" y="961123"/>
                  </a:lnTo>
                  <a:lnTo>
                    <a:pt x="1861896" y="952373"/>
                  </a:lnTo>
                  <a:lnTo>
                    <a:pt x="1850948" y="956754"/>
                  </a:lnTo>
                  <a:lnTo>
                    <a:pt x="1842211" y="961123"/>
                  </a:lnTo>
                  <a:lnTo>
                    <a:pt x="1833460" y="969835"/>
                  </a:lnTo>
                  <a:lnTo>
                    <a:pt x="1824748" y="976376"/>
                  </a:lnTo>
                  <a:lnTo>
                    <a:pt x="1774482" y="889177"/>
                  </a:lnTo>
                  <a:lnTo>
                    <a:pt x="1802879" y="847788"/>
                  </a:lnTo>
                  <a:lnTo>
                    <a:pt x="1829117" y="806361"/>
                  </a:lnTo>
                  <a:lnTo>
                    <a:pt x="1850948" y="762787"/>
                  </a:lnTo>
                  <a:lnTo>
                    <a:pt x="1885924" y="671245"/>
                  </a:lnTo>
                  <a:lnTo>
                    <a:pt x="1901215" y="625475"/>
                  </a:lnTo>
                  <a:lnTo>
                    <a:pt x="1923084" y="527405"/>
                  </a:lnTo>
                  <a:lnTo>
                    <a:pt x="1923084" y="492518"/>
                  </a:lnTo>
                  <a:close/>
                </a:path>
                <a:path w="4290695" h="3423920">
                  <a:moveTo>
                    <a:pt x="1993011" y="283413"/>
                  </a:moveTo>
                  <a:lnTo>
                    <a:pt x="1988629" y="239699"/>
                  </a:lnTo>
                  <a:lnTo>
                    <a:pt x="1971141" y="202615"/>
                  </a:lnTo>
                  <a:lnTo>
                    <a:pt x="1947113" y="167640"/>
                  </a:lnTo>
                  <a:lnTo>
                    <a:pt x="1936191" y="154673"/>
                  </a:lnTo>
                  <a:lnTo>
                    <a:pt x="1927453" y="141706"/>
                  </a:lnTo>
                  <a:lnTo>
                    <a:pt x="1916506" y="128447"/>
                  </a:lnTo>
                  <a:lnTo>
                    <a:pt x="1907794" y="115481"/>
                  </a:lnTo>
                  <a:lnTo>
                    <a:pt x="1896846" y="102514"/>
                  </a:lnTo>
                  <a:lnTo>
                    <a:pt x="1888096" y="87134"/>
                  </a:lnTo>
                  <a:lnTo>
                    <a:pt x="1879358" y="74168"/>
                  </a:lnTo>
                  <a:lnTo>
                    <a:pt x="1872818" y="58788"/>
                  </a:lnTo>
                  <a:lnTo>
                    <a:pt x="1833460" y="30454"/>
                  </a:lnTo>
                  <a:lnTo>
                    <a:pt x="1787601" y="12966"/>
                  </a:lnTo>
                  <a:lnTo>
                    <a:pt x="1739506" y="2108"/>
                  </a:lnTo>
                  <a:lnTo>
                    <a:pt x="1713293" y="0"/>
                  </a:lnTo>
                  <a:lnTo>
                    <a:pt x="1687068" y="2108"/>
                  </a:lnTo>
                  <a:lnTo>
                    <a:pt x="1678317" y="6629"/>
                  </a:lnTo>
                  <a:lnTo>
                    <a:pt x="1667408" y="8737"/>
                  </a:lnTo>
                  <a:lnTo>
                    <a:pt x="1658658" y="12966"/>
                  </a:lnTo>
                  <a:lnTo>
                    <a:pt x="1658658" y="26225"/>
                  </a:lnTo>
                  <a:lnTo>
                    <a:pt x="1673948" y="28346"/>
                  </a:lnTo>
                  <a:lnTo>
                    <a:pt x="1691436" y="28346"/>
                  </a:lnTo>
                  <a:lnTo>
                    <a:pt x="1748243" y="34975"/>
                  </a:lnTo>
                  <a:lnTo>
                    <a:pt x="1765731" y="39192"/>
                  </a:lnTo>
                  <a:lnTo>
                    <a:pt x="1783219" y="45834"/>
                  </a:lnTo>
                  <a:lnTo>
                    <a:pt x="1800682" y="54571"/>
                  </a:lnTo>
                  <a:lnTo>
                    <a:pt x="1831289" y="67538"/>
                  </a:lnTo>
                  <a:lnTo>
                    <a:pt x="1850948" y="89242"/>
                  </a:lnTo>
                  <a:lnTo>
                    <a:pt x="1861896" y="113372"/>
                  </a:lnTo>
                  <a:lnTo>
                    <a:pt x="1866265" y="141706"/>
                  </a:lnTo>
                  <a:lnTo>
                    <a:pt x="1872818" y="170053"/>
                  </a:lnTo>
                  <a:lnTo>
                    <a:pt x="1881555" y="195986"/>
                  </a:lnTo>
                  <a:lnTo>
                    <a:pt x="1899043" y="217995"/>
                  </a:lnTo>
                  <a:lnTo>
                    <a:pt x="1929625" y="233070"/>
                  </a:lnTo>
                  <a:lnTo>
                    <a:pt x="1949284" y="268046"/>
                  </a:lnTo>
                  <a:lnTo>
                    <a:pt x="1944941" y="303022"/>
                  </a:lnTo>
                  <a:lnTo>
                    <a:pt x="1931822" y="337693"/>
                  </a:lnTo>
                  <a:lnTo>
                    <a:pt x="1925256" y="370560"/>
                  </a:lnTo>
                  <a:lnTo>
                    <a:pt x="1927453" y="416229"/>
                  </a:lnTo>
                  <a:lnTo>
                    <a:pt x="1931822" y="462000"/>
                  </a:lnTo>
                  <a:lnTo>
                    <a:pt x="1938362" y="507771"/>
                  </a:lnTo>
                  <a:lnTo>
                    <a:pt x="1947113" y="555713"/>
                  </a:lnTo>
                  <a:lnTo>
                    <a:pt x="1964601" y="555713"/>
                  </a:lnTo>
                  <a:lnTo>
                    <a:pt x="1958035" y="496887"/>
                  </a:lnTo>
                  <a:lnTo>
                    <a:pt x="1955863" y="440207"/>
                  </a:lnTo>
                  <a:lnTo>
                    <a:pt x="1964601" y="383514"/>
                  </a:lnTo>
                  <a:lnTo>
                    <a:pt x="1982089" y="331355"/>
                  </a:lnTo>
                  <a:lnTo>
                    <a:pt x="1993011" y="283413"/>
                  </a:lnTo>
                  <a:close/>
                </a:path>
                <a:path w="4290695" h="3423920">
                  <a:moveTo>
                    <a:pt x="2178761" y="865212"/>
                  </a:moveTo>
                  <a:lnTo>
                    <a:pt x="2058568" y="560082"/>
                  </a:lnTo>
                  <a:lnTo>
                    <a:pt x="2047646" y="547001"/>
                  </a:lnTo>
                  <a:lnTo>
                    <a:pt x="2041067" y="531736"/>
                  </a:lnTo>
                  <a:lnTo>
                    <a:pt x="2032330" y="518680"/>
                  </a:lnTo>
                  <a:lnTo>
                    <a:pt x="2023579" y="503428"/>
                  </a:lnTo>
                  <a:lnTo>
                    <a:pt x="2014867" y="490347"/>
                  </a:lnTo>
                  <a:lnTo>
                    <a:pt x="2003920" y="477253"/>
                  </a:lnTo>
                  <a:lnTo>
                    <a:pt x="1988629" y="468541"/>
                  </a:lnTo>
                  <a:lnTo>
                    <a:pt x="1973351" y="462000"/>
                  </a:lnTo>
                  <a:lnTo>
                    <a:pt x="1982089" y="485978"/>
                  </a:lnTo>
                  <a:lnTo>
                    <a:pt x="2008301" y="529564"/>
                  </a:lnTo>
                  <a:lnTo>
                    <a:pt x="2126323" y="860844"/>
                  </a:lnTo>
                  <a:lnTo>
                    <a:pt x="2117572" y="869581"/>
                  </a:lnTo>
                  <a:lnTo>
                    <a:pt x="2108835" y="876096"/>
                  </a:lnTo>
                  <a:lnTo>
                    <a:pt x="2097887" y="882637"/>
                  </a:lnTo>
                  <a:lnTo>
                    <a:pt x="2084793" y="887006"/>
                  </a:lnTo>
                  <a:lnTo>
                    <a:pt x="2073846" y="891349"/>
                  </a:lnTo>
                  <a:lnTo>
                    <a:pt x="2060740" y="895718"/>
                  </a:lnTo>
                  <a:lnTo>
                    <a:pt x="2038908" y="895718"/>
                  </a:lnTo>
                  <a:lnTo>
                    <a:pt x="2030158" y="860844"/>
                  </a:lnTo>
                  <a:lnTo>
                    <a:pt x="2023579" y="847788"/>
                  </a:lnTo>
                  <a:lnTo>
                    <a:pt x="2014867" y="836866"/>
                  </a:lnTo>
                  <a:lnTo>
                    <a:pt x="2008301" y="867384"/>
                  </a:lnTo>
                  <a:lnTo>
                    <a:pt x="2008301" y="900099"/>
                  </a:lnTo>
                  <a:lnTo>
                    <a:pt x="2012670" y="930605"/>
                  </a:lnTo>
                  <a:lnTo>
                    <a:pt x="2021408" y="963295"/>
                  </a:lnTo>
                  <a:lnTo>
                    <a:pt x="2032330" y="993800"/>
                  </a:lnTo>
                  <a:lnTo>
                    <a:pt x="2038908" y="1024318"/>
                  </a:lnTo>
                  <a:lnTo>
                    <a:pt x="2043277" y="1054823"/>
                  </a:lnTo>
                  <a:lnTo>
                    <a:pt x="2041067" y="1085342"/>
                  </a:lnTo>
                  <a:lnTo>
                    <a:pt x="2036699" y="1094054"/>
                  </a:lnTo>
                  <a:lnTo>
                    <a:pt x="2023579" y="1109306"/>
                  </a:lnTo>
                  <a:lnTo>
                    <a:pt x="2006130" y="1131112"/>
                  </a:lnTo>
                  <a:lnTo>
                    <a:pt x="1982089" y="1159459"/>
                  </a:lnTo>
                  <a:lnTo>
                    <a:pt x="1955863" y="1192136"/>
                  </a:lnTo>
                  <a:lnTo>
                    <a:pt x="1923084" y="1229194"/>
                  </a:lnTo>
                  <a:lnTo>
                    <a:pt x="1890306" y="1268412"/>
                  </a:lnTo>
                  <a:lnTo>
                    <a:pt x="1815998" y="1351241"/>
                  </a:lnTo>
                  <a:lnTo>
                    <a:pt x="1778850" y="1394815"/>
                  </a:lnTo>
                  <a:lnTo>
                    <a:pt x="1743875" y="1438414"/>
                  </a:lnTo>
                  <a:lnTo>
                    <a:pt x="1708924" y="1479842"/>
                  </a:lnTo>
                  <a:lnTo>
                    <a:pt x="1678317" y="1519059"/>
                  </a:lnTo>
                  <a:lnTo>
                    <a:pt x="1649907" y="1553921"/>
                  </a:lnTo>
                  <a:lnTo>
                    <a:pt x="1625879" y="1586636"/>
                  </a:lnTo>
                  <a:lnTo>
                    <a:pt x="1608391" y="1614944"/>
                  </a:lnTo>
                  <a:lnTo>
                    <a:pt x="1638998" y="1617141"/>
                  </a:lnTo>
                  <a:lnTo>
                    <a:pt x="1656461" y="1599692"/>
                  </a:lnTo>
                  <a:lnTo>
                    <a:pt x="1765731" y="1482013"/>
                  </a:lnTo>
                  <a:lnTo>
                    <a:pt x="1800682" y="1442783"/>
                  </a:lnTo>
                  <a:lnTo>
                    <a:pt x="1835658" y="1405724"/>
                  </a:lnTo>
                  <a:lnTo>
                    <a:pt x="1870646" y="1364297"/>
                  </a:lnTo>
                  <a:lnTo>
                    <a:pt x="1905596" y="1325067"/>
                  </a:lnTo>
                  <a:lnTo>
                    <a:pt x="1973351" y="1244447"/>
                  </a:lnTo>
                  <a:lnTo>
                    <a:pt x="2001748" y="1209560"/>
                  </a:lnTo>
                  <a:lnTo>
                    <a:pt x="2027961" y="1174711"/>
                  </a:lnTo>
                  <a:lnTo>
                    <a:pt x="2067306" y="1115860"/>
                  </a:lnTo>
                  <a:lnTo>
                    <a:pt x="2086965" y="1063548"/>
                  </a:lnTo>
                  <a:lnTo>
                    <a:pt x="2082596" y="1035202"/>
                  </a:lnTo>
                  <a:lnTo>
                    <a:pt x="2069477" y="1006894"/>
                  </a:lnTo>
                  <a:lnTo>
                    <a:pt x="2056396" y="980719"/>
                  </a:lnTo>
                  <a:lnTo>
                    <a:pt x="2060740" y="958913"/>
                  </a:lnTo>
                  <a:lnTo>
                    <a:pt x="2071674" y="943660"/>
                  </a:lnTo>
                  <a:lnTo>
                    <a:pt x="2089175" y="932776"/>
                  </a:lnTo>
                  <a:lnTo>
                    <a:pt x="2132863" y="915352"/>
                  </a:lnTo>
                  <a:lnTo>
                    <a:pt x="2152523" y="902271"/>
                  </a:lnTo>
                  <a:lnTo>
                    <a:pt x="2170011" y="887006"/>
                  </a:lnTo>
                  <a:lnTo>
                    <a:pt x="2178761" y="865212"/>
                  </a:lnTo>
                  <a:close/>
                </a:path>
                <a:path w="4290695" h="3423920">
                  <a:moveTo>
                    <a:pt x="2360130" y="3282251"/>
                  </a:moveTo>
                  <a:lnTo>
                    <a:pt x="2357971" y="3271355"/>
                  </a:lnTo>
                  <a:lnTo>
                    <a:pt x="2353589" y="3260458"/>
                  </a:lnTo>
                  <a:lnTo>
                    <a:pt x="2344851" y="3251746"/>
                  </a:lnTo>
                  <a:lnTo>
                    <a:pt x="2333904" y="3245205"/>
                  </a:lnTo>
                  <a:lnTo>
                    <a:pt x="2314244" y="3256102"/>
                  </a:lnTo>
                  <a:lnTo>
                    <a:pt x="2294585" y="3269183"/>
                  </a:lnTo>
                  <a:lnTo>
                    <a:pt x="2274925" y="3277895"/>
                  </a:lnTo>
                  <a:lnTo>
                    <a:pt x="2253056" y="3288792"/>
                  </a:lnTo>
                  <a:lnTo>
                    <a:pt x="2231199" y="3295332"/>
                  </a:lnTo>
                  <a:lnTo>
                    <a:pt x="2211540" y="3304057"/>
                  </a:lnTo>
                  <a:lnTo>
                    <a:pt x="2189670" y="3310585"/>
                  </a:lnTo>
                  <a:lnTo>
                    <a:pt x="2121941" y="3323666"/>
                  </a:lnTo>
                  <a:lnTo>
                    <a:pt x="2076056" y="3328022"/>
                  </a:lnTo>
                  <a:lnTo>
                    <a:pt x="2052015" y="3328022"/>
                  </a:lnTo>
                  <a:lnTo>
                    <a:pt x="2003920" y="3323666"/>
                  </a:lnTo>
                  <a:lnTo>
                    <a:pt x="1979891" y="3319310"/>
                  </a:lnTo>
                  <a:lnTo>
                    <a:pt x="1673948" y="3249561"/>
                  </a:lnTo>
                  <a:lnTo>
                    <a:pt x="1649907" y="3245205"/>
                  </a:lnTo>
                  <a:lnTo>
                    <a:pt x="1628051" y="3245205"/>
                  </a:lnTo>
                  <a:lnTo>
                    <a:pt x="1608391" y="3243021"/>
                  </a:lnTo>
                  <a:lnTo>
                    <a:pt x="1588731" y="3245205"/>
                  </a:lnTo>
                  <a:lnTo>
                    <a:pt x="1547202" y="3253917"/>
                  </a:lnTo>
                  <a:lnTo>
                    <a:pt x="1527543" y="3260458"/>
                  </a:lnTo>
                  <a:lnTo>
                    <a:pt x="1507858" y="3269183"/>
                  </a:lnTo>
                  <a:lnTo>
                    <a:pt x="1529715" y="2105342"/>
                  </a:lnTo>
                  <a:lnTo>
                    <a:pt x="1549374" y="1841614"/>
                  </a:lnTo>
                  <a:lnTo>
                    <a:pt x="1553756" y="1789303"/>
                  </a:lnTo>
                  <a:lnTo>
                    <a:pt x="1566862" y="1693430"/>
                  </a:lnTo>
                  <a:lnTo>
                    <a:pt x="1584363" y="1604060"/>
                  </a:lnTo>
                  <a:lnTo>
                    <a:pt x="1599641" y="1562633"/>
                  </a:lnTo>
                  <a:lnTo>
                    <a:pt x="1617141" y="1521231"/>
                  </a:lnTo>
                  <a:lnTo>
                    <a:pt x="1638998" y="1484172"/>
                  </a:lnTo>
                  <a:lnTo>
                    <a:pt x="1802879" y="1244447"/>
                  </a:lnTo>
                  <a:lnTo>
                    <a:pt x="1844408" y="1174711"/>
                  </a:lnTo>
                  <a:lnTo>
                    <a:pt x="1881555" y="1104938"/>
                  </a:lnTo>
                  <a:lnTo>
                    <a:pt x="1914334" y="1033030"/>
                  </a:lnTo>
                  <a:lnTo>
                    <a:pt x="1940572" y="961123"/>
                  </a:lnTo>
                  <a:lnTo>
                    <a:pt x="1962404" y="887006"/>
                  </a:lnTo>
                  <a:lnTo>
                    <a:pt x="1975523" y="812901"/>
                  </a:lnTo>
                  <a:lnTo>
                    <a:pt x="1982089" y="736612"/>
                  </a:lnTo>
                  <a:lnTo>
                    <a:pt x="1979891" y="660336"/>
                  </a:lnTo>
                  <a:lnTo>
                    <a:pt x="1971141" y="634199"/>
                  </a:lnTo>
                  <a:lnTo>
                    <a:pt x="1955863" y="618934"/>
                  </a:lnTo>
                  <a:lnTo>
                    <a:pt x="1955863" y="717016"/>
                  </a:lnTo>
                  <a:lnTo>
                    <a:pt x="1942744" y="808558"/>
                  </a:lnTo>
                  <a:lnTo>
                    <a:pt x="1920875" y="893546"/>
                  </a:lnTo>
                  <a:lnTo>
                    <a:pt x="1888096" y="976376"/>
                  </a:lnTo>
                  <a:lnTo>
                    <a:pt x="1850948" y="1056995"/>
                  </a:lnTo>
                  <a:lnTo>
                    <a:pt x="1807260" y="1135456"/>
                  </a:lnTo>
                  <a:lnTo>
                    <a:pt x="1715465" y="1288021"/>
                  </a:lnTo>
                  <a:lnTo>
                    <a:pt x="1700174" y="1220482"/>
                  </a:lnTo>
                  <a:lnTo>
                    <a:pt x="1665198" y="1083170"/>
                  </a:lnTo>
                  <a:lnTo>
                    <a:pt x="1654289" y="1011237"/>
                  </a:lnTo>
                  <a:lnTo>
                    <a:pt x="1634629" y="967638"/>
                  </a:lnTo>
                  <a:lnTo>
                    <a:pt x="1625879" y="921867"/>
                  </a:lnTo>
                  <a:lnTo>
                    <a:pt x="1619300" y="876096"/>
                  </a:lnTo>
                  <a:lnTo>
                    <a:pt x="1604022" y="836866"/>
                  </a:lnTo>
                  <a:lnTo>
                    <a:pt x="1601851" y="863041"/>
                  </a:lnTo>
                  <a:lnTo>
                    <a:pt x="1606219" y="917524"/>
                  </a:lnTo>
                  <a:lnTo>
                    <a:pt x="1610563" y="945857"/>
                  </a:lnTo>
                  <a:lnTo>
                    <a:pt x="1656461" y="1211732"/>
                  </a:lnTo>
                  <a:lnTo>
                    <a:pt x="1676146" y="1355585"/>
                  </a:lnTo>
                  <a:lnTo>
                    <a:pt x="1601851" y="1499438"/>
                  </a:lnTo>
                  <a:lnTo>
                    <a:pt x="1571244" y="1569173"/>
                  </a:lnTo>
                  <a:lnTo>
                    <a:pt x="1547202" y="1641119"/>
                  </a:lnTo>
                  <a:lnTo>
                    <a:pt x="1527543" y="1717395"/>
                  </a:lnTo>
                  <a:lnTo>
                    <a:pt x="1514424" y="1795843"/>
                  </a:lnTo>
                  <a:lnTo>
                    <a:pt x="1505686" y="1874304"/>
                  </a:lnTo>
                  <a:lnTo>
                    <a:pt x="1486027" y="2114067"/>
                  </a:lnTo>
                  <a:lnTo>
                    <a:pt x="1479448" y="2303678"/>
                  </a:lnTo>
                  <a:lnTo>
                    <a:pt x="1466329" y="2717774"/>
                  </a:lnTo>
                  <a:lnTo>
                    <a:pt x="1455420" y="3136227"/>
                  </a:lnTo>
                  <a:lnTo>
                    <a:pt x="1455420" y="3330206"/>
                  </a:lnTo>
                  <a:lnTo>
                    <a:pt x="1481658" y="3330206"/>
                  </a:lnTo>
                  <a:lnTo>
                    <a:pt x="1507858" y="3325850"/>
                  </a:lnTo>
                  <a:lnTo>
                    <a:pt x="1531886" y="3319310"/>
                  </a:lnTo>
                  <a:lnTo>
                    <a:pt x="1558124" y="3310585"/>
                  </a:lnTo>
                  <a:lnTo>
                    <a:pt x="1584363" y="3304057"/>
                  </a:lnTo>
                  <a:lnTo>
                    <a:pt x="1608391" y="3299688"/>
                  </a:lnTo>
                  <a:lnTo>
                    <a:pt x="1636801" y="3297517"/>
                  </a:lnTo>
                  <a:lnTo>
                    <a:pt x="1665198" y="3304057"/>
                  </a:lnTo>
                  <a:lnTo>
                    <a:pt x="1700174" y="3314954"/>
                  </a:lnTo>
                  <a:lnTo>
                    <a:pt x="1813801" y="3347643"/>
                  </a:lnTo>
                  <a:lnTo>
                    <a:pt x="1850948" y="3356356"/>
                  </a:lnTo>
                  <a:lnTo>
                    <a:pt x="1890306" y="3362896"/>
                  </a:lnTo>
                  <a:lnTo>
                    <a:pt x="1929625" y="3371621"/>
                  </a:lnTo>
                  <a:lnTo>
                    <a:pt x="2008301" y="3380333"/>
                  </a:lnTo>
                  <a:lnTo>
                    <a:pt x="2045449" y="3382518"/>
                  </a:lnTo>
                  <a:lnTo>
                    <a:pt x="2121941" y="3378149"/>
                  </a:lnTo>
                  <a:lnTo>
                    <a:pt x="2156891" y="3373793"/>
                  </a:lnTo>
                  <a:lnTo>
                    <a:pt x="2191880" y="3365081"/>
                  </a:lnTo>
                  <a:lnTo>
                    <a:pt x="2224659" y="3354184"/>
                  </a:lnTo>
                  <a:lnTo>
                    <a:pt x="2257425" y="3338919"/>
                  </a:lnTo>
                  <a:lnTo>
                    <a:pt x="2263978" y="3423920"/>
                  </a:lnTo>
                  <a:lnTo>
                    <a:pt x="2338273" y="3423920"/>
                  </a:lnTo>
                  <a:lnTo>
                    <a:pt x="2338273" y="3408667"/>
                  </a:lnTo>
                  <a:lnTo>
                    <a:pt x="2329535" y="3369437"/>
                  </a:lnTo>
                  <a:lnTo>
                    <a:pt x="2322982" y="3349815"/>
                  </a:lnTo>
                  <a:lnTo>
                    <a:pt x="2322982" y="3330206"/>
                  </a:lnTo>
                  <a:lnTo>
                    <a:pt x="2325154" y="3310585"/>
                  </a:lnTo>
                  <a:lnTo>
                    <a:pt x="2338273" y="3295332"/>
                  </a:lnTo>
                  <a:lnTo>
                    <a:pt x="2360130" y="3282251"/>
                  </a:lnTo>
                  <a:close/>
                </a:path>
                <a:path w="4290695" h="3423920">
                  <a:moveTo>
                    <a:pt x="2615819" y="1730451"/>
                  </a:moveTo>
                  <a:lnTo>
                    <a:pt x="2585237" y="1325067"/>
                  </a:lnTo>
                  <a:lnTo>
                    <a:pt x="2587409" y="1274965"/>
                  </a:lnTo>
                  <a:lnTo>
                    <a:pt x="2585237" y="1159459"/>
                  </a:lnTo>
                  <a:lnTo>
                    <a:pt x="2574290" y="1026490"/>
                  </a:lnTo>
                  <a:lnTo>
                    <a:pt x="2539339" y="928408"/>
                  </a:lnTo>
                  <a:lnTo>
                    <a:pt x="2497823" y="889177"/>
                  </a:lnTo>
                  <a:lnTo>
                    <a:pt x="2447556" y="849960"/>
                  </a:lnTo>
                  <a:lnTo>
                    <a:pt x="2421318" y="828154"/>
                  </a:lnTo>
                  <a:lnTo>
                    <a:pt x="2390737" y="806361"/>
                  </a:lnTo>
                  <a:lnTo>
                    <a:pt x="2360130" y="786752"/>
                  </a:lnTo>
                  <a:lnTo>
                    <a:pt x="2329535" y="764959"/>
                  </a:lnTo>
                  <a:lnTo>
                    <a:pt x="2298954" y="745324"/>
                  </a:lnTo>
                  <a:lnTo>
                    <a:pt x="2268347" y="723531"/>
                  </a:lnTo>
                  <a:lnTo>
                    <a:pt x="2237765" y="703935"/>
                  </a:lnTo>
                  <a:lnTo>
                    <a:pt x="2180933" y="664705"/>
                  </a:lnTo>
                  <a:lnTo>
                    <a:pt x="2130691" y="627646"/>
                  </a:lnTo>
                  <a:lnTo>
                    <a:pt x="2108835" y="610222"/>
                  </a:lnTo>
                  <a:lnTo>
                    <a:pt x="2121941" y="662508"/>
                  </a:lnTo>
                  <a:lnTo>
                    <a:pt x="2170011" y="701763"/>
                  </a:lnTo>
                  <a:lnTo>
                    <a:pt x="2196249" y="719188"/>
                  </a:lnTo>
                  <a:lnTo>
                    <a:pt x="2220277" y="738784"/>
                  </a:lnTo>
                  <a:lnTo>
                    <a:pt x="2246515" y="756246"/>
                  </a:lnTo>
                  <a:lnTo>
                    <a:pt x="2270544" y="773671"/>
                  </a:lnTo>
                  <a:lnTo>
                    <a:pt x="2296757" y="791095"/>
                  </a:lnTo>
                  <a:lnTo>
                    <a:pt x="2320810" y="808558"/>
                  </a:lnTo>
                  <a:lnTo>
                    <a:pt x="2347023" y="825982"/>
                  </a:lnTo>
                  <a:lnTo>
                    <a:pt x="2419146" y="884834"/>
                  </a:lnTo>
                  <a:lnTo>
                    <a:pt x="2462847" y="928408"/>
                  </a:lnTo>
                  <a:lnTo>
                    <a:pt x="2504363" y="978547"/>
                  </a:lnTo>
                  <a:lnTo>
                    <a:pt x="2515273" y="1046111"/>
                  </a:lnTo>
                  <a:lnTo>
                    <a:pt x="2524023" y="1174711"/>
                  </a:lnTo>
                  <a:lnTo>
                    <a:pt x="2543721" y="1434071"/>
                  </a:lnTo>
                  <a:lnTo>
                    <a:pt x="2558999" y="1567002"/>
                  </a:lnTo>
                  <a:lnTo>
                    <a:pt x="2558999" y="1697761"/>
                  </a:lnTo>
                  <a:lnTo>
                    <a:pt x="2548090" y="1828533"/>
                  </a:lnTo>
                  <a:lnTo>
                    <a:pt x="2524023" y="1954949"/>
                  </a:lnTo>
                  <a:lnTo>
                    <a:pt x="2486876" y="2077008"/>
                  </a:lnTo>
                  <a:lnTo>
                    <a:pt x="2436634" y="2190343"/>
                  </a:lnTo>
                  <a:lnTo>
                    <a:pt x="2371052" y="2299309"/>
                  </a:lnTo>
                  <a:lnTo>
                    <a:pt x="2294585" y="2397391"/>
                  </a:lnTo>
                  <a:lnTo>
                    <a:pt x="2257425" y="2375585"/>
                  </a:lnTo>
                  <a:lnTo>
                    <a:pt x="2215908" y="2353792"/>
                  </a:lnTo>
                  <a:lnTo>
                    <a:pt x="2172220" y="2334196"/>
                  </a:lnTo>
                  <a:lnTo>
                    <a:pt x="2126323" y="2316734"/>
                  </a:lnTo>
                  <a:lnTo>
                    <a:pt x="2082596" y="2303678"/>
                  </a:lnTo>
                  <a:lnTo>
                    <a:pt x="2043277" y="2294940"/>
                  </a:lnTo>
                  <a:lnTo>
                    <a:pt x="2006130" y="2292769"/>
                  </a:lnTo>
                  <a:lnTo>
                    <a:pt x="1977720" y="2294940"/>
                  </a:lnTo>
                  <a:lnTo>
                    <a:pt x="1999551" y="2229574"/>
                  </a:lnTo>
                  <a:lnTo>
                    <a:pt x="2069477" y="2039950"/>
                  </a:lnTo>
                  <a:lnTo>
                    <a:pt x="2145982" y="1828533"/>
                  </a:lnTo>
                  <a:lnTo>
                    <a:pt x="2178761" y="1741360"/>
                  </a:lnTo>
                  <a:lnTo>
                    <a:pt x="2200618" y="1675968"/>
                  </a:lnTo>
                  <a:lnTo>
                    <a:pt x="2209368" y="1641119"/>
                  </a:lnTo>
                  <a:lnTo>
                    <a:pt x="2213711" y="1527771"/>
                  </a:lnTo>
                  <a:lnTo>
                    <a:pt x="2231199" y="1118031"/>
                  </a:lnTo>
                  <a:lnTo>
                    <a:pt x="2235568" y="1028661"/>
                  </a:lnTo>
                  <a:lnTo>
                    <a:pt x="2180933" y="1139825"/>
                  </a:lnTo>
                  <a:lnTo>
                    <a:pt x="2176551" y="1220482"/>
                  </a:lnTo>
                  <a:lnTo>
                    <a:pt x="2165642" y="1401356"/>
                  </a:lnTo>
                  <a:lnTo>
                    <a:pt x="2152523" y="1593138"/>
                  </a:lnTo>
                  <a:lnTo>
                    <a:pt x="2141613" y="1706486"/>
                  </a:lnTo>
                  <a:lnTo>
                    <a:pt x="2128494" y="1747913"/>
                  </a:lnTo>
                  <a:lnTo>
                    <a:pt x="2097887" y="1817649"/>
                  </a:lnTo>
                  <a:lnTo>
                    <a:pt x="2058568" y="1911362"/>
                  </a:lnTo>
                  <a:lnTo>
                    <a:pt x="2017039" y="2015985"/>
                  </a:lnTo>
                  <a:lnTo>
                    <a:pt x="1975523" y="2118398"/>
                  </a:lnTo>
                  <a:lnTo>
                    <a:pt x="1942744" y="2214308"/>
                  </a:lnTo>
                  <a:lnTo>
                    <a:pt x="1923084" y="2288425"/>
                  </a:lnTo>
                  <a:lnTo>
                    <a:pt x="1925256" y="2331986"/>
                  </a:lnTo>
                  <a:lnTo>
                    <a:pt x="1942744" y="2347252"/>
                  </a:lnTo>
                  <a:lnTo>
                    <a:pt x="1958035" y="2351621"/>
                  </a:lnTo>
                  <a:lnTo>
                    <a:pt x="1971141" y="2353792"/>
                  </a:lnTo>
                  <a:lnTo>
                    <a:pt x="1977720" y="2358161"/>
                  </a:lnTo>
                  <a:lnTo>
                    <a:pt x="1968969" y="2384298"/>
                  </a:lnTo>
                  <a:lnTo>
                    <a:pt x="1951482" y="2432278"/>
                  </a:lnTo>
                  <a:lnTo>
                    <a:pt x="1949284" y="2454046"/>
                  </a:lnTo>
                  <a:lnTo>
                    <a:pt x="1940572" y="2454046"/>
                  </a:lnTo>
                  <a:lnTo>
                    <a:pt x="1918703" y="2449703"/>
                  </a:lnTo>
                  <a:lnTo>
                    <a:pt x="1909965" y="2445334"/>
                  </a:lnTo>
                  <a:lnTo>
                    <a:pt x="1899043" y="2438781"/>
                  </a:lnTo>
                  <a:lnTo>
                    <a:pt x="1883727" y="2427897"/>
                  </a:lnTo>
                  <a:lnTo>
                    <a:pt x="1879358" y="2421356"/>
                  </a:lnTo>
                  <a:lnTo>
                    <a:pt x="1859699" y="2438781"/>
                  </a:lnTo>
                  <a:lnTo>
                    <a:pt x="1848777" y="2471496"/>
                  </a:lnTo>
                  <a:lnTo>
                    <a:pt x="1842211" y="2504186"/>
                  </a:lnTo>
                  <a:lnTo>
                    <a:pt x="1833460" y="2528151"/>
                  </a:lnTo>
                  <a:lnTo>
                    <a:pt x="1848777" y="2534691"/>
                  </a:lnTo>
                  <a:lnTo>
                    <a:pt x="1861896" y="2541244"/>
                  </a:lnTo>
                  <a:lnTo>
                    <a:pt x="1883727" y="2549956"/>
                  </a:lnTo>
                  <a:lnTo>
                    <a:pt x="1892477" y="2552128"/>
                  </a:lnTo>
                  <a:lnTo>
                    <a:pt x="1903425" y="2556497"/>
                  </a:lnTo>
                  <a:lnTo>
                    <a:pt x="1920875" y="2565209"/>
                  </a:lnTo>
                  <a:lnTo>
                    <a:pt x="1923084" y="2534691"/>
                  </a:lnTo>
                  <a:lnTo>
                    <a:pt x="1918703" y="2528151"/>
                  </a:lnTo>
                  <a:lnTo>
                    <a:pt x="1890306" y="2521610"/>
                  </a:lnTo>
                  <a:lnTo>
                    <a:pt x="1890306" y="2504186"/>
                  </a:lnTo>
                  <a:lnTo>
                    <a:pt x="1892477" y="2495473"/>
                  </a:lnTo>
                  <a:lnTo>
                    <a:pt x="1899043" y="2488933"/>
                  </a:lnTo>
                  <a:lnTo>
                    <a:pt x="1938362" y="2502014"/>
                  </a:lnTo>
                  <a:lnTo>
                    <a:pt x="1960232" y="2508554"/>
                  </a:lnTo>
                  <a:lnTo>
                    <a:pt x="1982089" y="2512898"/>
                  </a:lnTo>
                  <a:lnTo>
                    <a:pt x="2006130" y="2519438"/>
                  </a:lnTo>
                  <a:lnTo>
                    <a:pt x="2032330" y="2523807"/>
                  </a:lnTo>
                  <a:lnTo>
                    <a:pt x="2056396" y="2525979"/>
                  </a:lnTo>
                  <a:lnTo>
                    <a:pt x="2082596" y="2530322"/>
                  </a:lnTo>
                  <a:lnTo>
                    <a:pt x="2135060" y="2534691"/>
                  </a:lnTo>
                  <a:lnTo>
                    <a:pt x="2161273" y="2534691"/>
                  </a:lnTo>
                  <a:lnTo>
                    <a:pt x="2187498" y="2536863"/>
                  </a:lnTo>
                  <a:lnTo>
                    <a:pt x="2213711" y="2536863"/>
                  </a:lnTo>
                  <a:lnTo>
                    <a:pt x="2237765" y="2534691"/>
                  </a:lnTo>
                  <a:lnTo>
                    <a:pt x="2261806" y="2534691"/>
                  </a:lnTo>
                  <a:lnTo>
                    <a:pt x="2285835" y="2532519"/>
                  </a:lnTo>
                  <a:lnTo>
                    <a:pt x="2279294" y="2580462"/>
                  </a:lnTo>
                  <a:lnTo>
                    <a:pt x="2242147" y="2584843"/>
                  </a:lnTo>
                  <a:lnTo>
                    <a:pt x="2220277" y="2584843"/>
                  </a:lnTo>
                  <a:lnTo>
                    <a:pt x="2119744" y="2576093"/>
                  </a:lnTo>
                  <a:lnTo>
                    <a:pt x="2095715" y="2576093"/>
                  </a:lnTo>
                  <a:lnTo>
                    <a:pt x="2097887" y="2597899"/>
                  </a:lnTo>
                  <a:lnTo>
                    <a:pt x="2126323" y="2602268"/>
                  </a:lnTo>
                  <a:lnTo>
                    <a:pt x="2152523" y="2604439"/>
                  </a:lnTo>
                  <a:lnTo>
                    <a:pt x="2180933" y="2608808"/>
                  </a:lnTo>
                  <a:lnTo>
                    <a:pt x="2237765" y="2608808"/>
                  </a:lnTo>
                  <a:lnTo>
                    <a:pt x="2266175" y="2606611"/>
                  </a:lnTo>
                  <a:lnTo>
                    <a:pt x="2294585" y="2602268"/>
                  </a:lnTo>
                  <a:lnTo>
                    <a:pt x="2320810" y="2593556"/>
                  </a:lnTo>
                  <a:lnTo>
                    <a:pt x="2316442" y="2567381"/>
                  </a:lnTo>
                  <a:lnTo>
                    <a:pt x="2316442" y="2491092"/>
                  </a:lnTo>
                  <a:lnTo>
                    <a:pt x="2294585" y="2491092"/>
                  </a:lnTo>
                  <a:lnTo>
                    <a:pt x="2272715" y="2493302"/>
                  </a:lnTo>
                  <a:lnTo>
                    <a:pt x="2218080" y="2493302"/>
                  </a:lnTo>
                  <a:lnTo>
                    <a:pt x="2189670" y="2495473"/>
                  </a:lnTo>
                  <a:lnTo>
                    <a:pt x="2126323" y="2495473"/>
                  </a:lnTo>
                  <a:lnTo>
                    <a:pt x="2104453" y="2491092"/>
                  </a:lnTo>
                  <a:lnTo>
                    <a:pt x="2078228" y="2488933"/>
                  </a:lnTo>
                  <a:lnTo>
                    <a:pt x="2027961" y="2480208"/>
                  </a:lnTo>
                  <a:lnTo>
                    <a:pt x="2008301" y="2478049"/>
                  </a:lnTo>
                  <a:lnTo>
                    <a:pt x="1993011" y="2473668"/>
                  </a:lnTo>
                  <a:lnTo>
                    <a:pt x="1988629" y="2473668"/>
                  </a:lnTo>
                  <a:lnTo>
                    <a:pt x="1997379" y="2438781"/>
                  </a:lnTo>
                  <a:lnTo>
                    <a:pt x="2001748" y="2410472"/>
                  </a:lnTo>
                  <a:lnTo>
                    <a:pt x="2012670" y="2382139"/>
                  </a:lnTo>
                  <a:lnTo>
                    <a:pt x="2027961" y="2353792"/>
                  </a:lnTo>
                  <a:lnTo>
                    <a:pt x="2056396" y="2355964"/>
                  </a:lnTo>
                  <a:lnTo>
                    <a:pt x="2132863" y="2373414"/>
                  </a:lnTo>
                  <a:lnTo>
                    <a:pt x="2180933" y="2393023"/>
                  </a:lnTo>
                  <a:lnTo>
                    <a:pt x="2226818" y="2416987"/>
                  </a:lnTo>
                  <a:lnTo>
                    <a:pt x="2218080" y="2467127"/>
                  </a:lnTo>
                  <a:lnTo>
                    <a:pt x="2242147" y="2473668"/>
                  </a:lnTo>
                  <a:lnTo>
                    <a:pt x="2255228" y="2467127"/>
                  </a:lnTo>
                  <a:lnTo>
                    <a:pt x="2270544" y="2427897"/>
                  </a:lnTo>
                  <a:lnTo>
                    <a:pt x="2307691" y="2443162"/>
                  </a:lnTo>
                  <a:lnTo>
                    <a:pt x="2347023" y="2419185"/>
                  </a:lnTo>
                  <a:lnTo>
                    <a:pt x="2381999" y="2364702"/>
                  </a:lnTo>
                  <a:lnTo>
                    <a:pt x="2432266" y="2266619"/>
                  </a:lnTo>
                  <a:lnTo>
                    <a:pt x="2447556" y="2240457"/>
                  </a:lnTo>
                  <a:lnTo>
                    <a:pt x="2454097" y="2408275"/>
                  </a:lnTo>
                  <a:lnTo>
                    <a:pt x="2458466" y="2726486"/>
                  </a:lnTo>
                  <a:lnTo>
                    <a:pt x="2460675" y="3033788"/>
                  </a:lnTo>
                  <a:lnTo>
                    <a:pt x="2460675" y="3171101"/>
                  </a:lnTo>
                  <a:lnTo>
                    <a:pt x="2456294" y="3188538"/>
                  </a:lnTo>
                  <a:lnTo>
                    <a:pt x="2445347" y="3205975"/>
                  </a:lnTo>
                  <a:lnTo>
                    <a:pt x="2432266" y="3221228"/>
                  </a:lnTo>
                  <a:lnTo>
                    <a:pt x="2416949" y="3234309"/>
                  </a:lnTo>
                  <a:lnTo>
                    <a:pt x="2403830" y="3249561"/>
                  </a:lnTo>
                  <a:lnTo>
                    <a:pt x="2395118" y="3262642"/>
                  </a:lnTo>
                  <a:lnTo>
                    <a:pt x="2392908" y="3277895"/>
                  </a:lnTo>
                  <a:lnTo>
                    <a:pt x="2397290" y="3295332"/>
                  </a:lnTo>
                  <a:lnTo>
                    <a:pt x="2410409" y="3290976"/>
                  </a:lnTo>
                  <a:lnTo>
                    <a:pt x="2436634" y="3286620"/>
                  </a:lnTo>
                  <a:lnTo>
                    <a:pt x="2449728" y="3282251"/>
                  </a:lnTo>
                  <a:lnTo>
                    <a:pt x="2497823" y="3214687"/>
                  </a:lnTo>
                  <a:lnTo>
                    <a:pt x="2524023" y="3077387"/>
                  </a:lnTo>
                  <a:lnTo>
                    <a:pt x="2534970" y="2894304"/>
                  </a:lnTo>
                  <a:lnTo>
                    <a:pt x="2532773" y="2691638"/>
                  </a:lnTo>
                  <a:lnTo>
                    <a:pt x="2524023" y="2488933"/>
                  </a:lnTo>
                  <a:lnTo>
                    <a:pt x="2513114" y="2314562"/>
                  </a:lnTo>
                  <a:lnTo>
                    <a:pt x="2497823" y="2146744"/>
                  </a:lnTo>
                  <a:lnTo>
                    <a:pt x="2537142" y="2050834"/>
                  </a:lnTo>
                  <a:lnTo>
                    <a:pt x="2558999" y="2000719"/>
                  </a:lnTo>
                  <a:lnTo>
                    <a:pt x="2576487" y="1950580"/>
                  </a:lnTo>
                  <a:lnTo>
                    <a:pt x="2593949" y="1898269"/>
                  </a:lnTo>
                  <a:lnTo>
                    <a:pt x="2607068" y="1843786"/>
                  </a:lnTo>
                  <a:lnTo>
                    <a:pt x="2613647" y="1789303"/>
                  </a:lnTo>
                  <a:lnTo>
                    <a:pt x="2615819" y="1730451"/>
                  </a:lnTo>
                  <a:close/>
                </a:path>
                <a:path w="4290695" h="3423920">
                  <a:moveTo>
                    <a:pt x="2934881" y="2009432"/>
                  </a:moveTo>
                  <a:lnTo>
                    <a:pt x="2569921" y="2035581"/>
                  </a:lnTo>
                  <a:lnTo>
                    <a:pt x="2574290" y="2046490"/>
                  </a:lnTo>
                  <a:lnTo>
                    <a:pt x="2576487" y="2057374"/>
                  </a:lnTo>
                  <a:lnTo>
                    <a:pt x="2580868" y="2061743"/>
                  </a:lnTo>
                  <a:lnTo>
                    <a:pt x="2596146" y="2061743"/>
                  </a:lnTo>
                  <a:lnTo>
                    <a:pt x="2596146" y="3423920"/>
                  </a:lnTo>
                  <a:lnTo>
                    <a:pt x="2635478" y="3421748"/>
                  </a:lnTo>
                  <a:lnTo>
                    <a:pt x="2637675" y="2057374"/>
                  </a:lnTo>
                  <a:lnTo>
                    <a:pt x="2934881" y="2042121"/>
                  </a:lnTo>
                  <a:lnTo>
                    <a:pt x="2934881" y="2009432"/>
                  </a:lnTo>
                  <a:close/>
                </a:path>
                <a:path w="4290695" h="3423920">
                  <a:moveTo>
                    <a:pt x="3074733" y="326834"/>
                  </a:moveTo>
                  <a:lnTo>
                    <a:pt x="2436634" y="305130"/>
                  </a:lnTo>
                  <a:lnTo>
                    <a:pt x="2434437" y="411861"/>
                  </a:lnTo>
                  <a:lnTo>
                    <a:pt x="2043277" y="401002"/>
                  </a:lnTo>
                  <a:lnTo>
                    <a:pt x="2043277" y="416229"/>
                  </a:lnTo>
                  <a:lnTo>
                    <a:pt x="2045449" y="422770"/>
                  </a:lnTo>
                  <a:lnTo>
                    <a:pt x="2049818" y="427151"/>
                  </a:lnTo>
                  <a:lnTo>
                    <a:pt x="2440978" y="455460"/>
                  </a:lnTo>
                  <a:lnTo>
                    <a:pt x="2440978" y="821613"/>
                  </a:lnTo>
                  <a:lnTo>
                    <a:pt x="2475954" y="845578"/>
                  </a:lnTo>
                  <a:lnTo>
                    <a:pt x="2475954" y="340106"/>
                  </a:lnTo>
                  <a:lnTo>
                    <a:pt x="3072625" y="366026"/>
                  </a:lnTo>
                  <a:lnTo>
                    <a:pt x="3074733" y="326834"/>
                  </a:lnTo>
                  <a:close/>
                </a:path>
                <a:path w="4290695" h="3423920">
                  <a:moveTo>
                    <a:pt x="3708577" y="291858"/>
                  </a:moveTo>
                  <a:lnTo>
                    <a:pt x="3113925" y="276783"/>
                  </a:lnTo>
                  <a:lnTo>
                    <a:pt x="3111817" y="1610601"/>
                  </a:lnTo>
                  <a:lnTo>
                    <a:pt x="2650794" y="1636737"/>
                  </a:lnTo>
                  <a:lnTo>
                    <a:pt x="2646426" y="1669427"/>
                  </a:lnTo>
                  <a:lnTo>
                    <a:pt x="3111817" y="1636737"/>
                  </a:lnTo>
                  <a:lnTo>
                    <a:pt x="3107601" y="1856879"/>
                  </a:lnTo>
                  <a:lnTo>
                    <a:pt x="2628925" y="1887385"/>
                  </a:lnTo>
                  <a:lnTo>
                    <a:pt x="2628925" y="1922272"/>
                  </a:lnTo>
                  <a:lnTo>
                    <a:pt x="3111817" y="1893925"/>
                  </a:lnTo>
                  <a:lnTo>
                    <a:pt x="3109709" y="1974557"/>
                  </a:lnTo>
                  <a:lnTo>
                    <a:pt x="3153435" y="1974557"/>
                  </a:lnTo>
                  <a:lnTo>
                    <a:pt x="3155543" y="315976"/>
                  </a:lnTo>
                  <a:lnTo>
                    <a:pt x="3708577" y="328942"/>
                  </a:lnTo>
                  <a:lnTo>
                    <a:pt x="3708577" y="291858"/>
                  </a:lnTo>
                  <a:close/>
                </a:path>
                <a:path w="4290695" h="3423920">
                  <a:moveTo>
                    <a:pt x="4290250" y="2548763"/>
                  </a:moveTo>
                  <a:lnTo>
                    <a:pt x="3662438" y="2580462"/>
                  </a:lnTo>
                  <a:lnTo>
                    <a:pt x="3070504" y="2087892"/>
                  </a:lnTo>
                  <a:lnTo>
                    <a:pt x="3070504" y="2124951"/>
                  </a:lnTo>
                  <a:lnTo>
                    <a:pt x="3644950" y="2628404"/>
                  </a:lnTo>
                  <a:lnTo>
                    <a:pt x="3644950" y="2794050"/>
                  </a:lnTo>
                  <a:lnTo>
                    <a:pt x="3338347" y="2506357"/>
                  </a:lnTo>
                  <a:lnTo>
                    <a:pt x="3266338" y="2438781"/>
                  </a:lnTo>
                  <a:lnTo>
                    <a:pt x="3173450" y="2351621"/>
                  </a:lnTo>
                  <a:lnTo>
                    <a:pt x="3020149" y="2207768"/>
                  </a:lnTo>
                  <a:lnTo>
                    <a:pt x="3020149" y="2035581"/>
                  </a:lnTo>
                  <a:lnTo>
                    <a:pt x="3721544" y="2000719"/>
                  </a:lnTo>
                  <a:lnTo>
                    <a:pt x="3721544" y="1970214"/>
                  </a:lnTo>
                  <a:lnTo>
                    <a:pt x="2978543" y="2009432"/>
                  </a:lnTo>
                  <a:lnTo>
                    <a:pt x="2976397" y="2220861"/>
                  </a:lnTo>
                  <a:lnTo>
                    <a:pt x="3081363" y="2323274"/>
                  </a:lnTo>
                  <a:lnTo>
                    <a:pt x="3078950" y="3423920"/>
                  </a:lnTo>
                  <a:lnTo>
                    <a:pt x="3111817" y="3423920"/>
                  </a:lnTo>
                  <a:lnTo>
                    <a:pt x="3111817" y="2351621"/>
                  </a:lnTo>
                  <a:lnTo>
                    <a:pt x="3168815" y="2406104"/>
                  </a:lnTo>
                  <a:lnTo>
                    <a:pt x="3168815" y="3423920"/>
                  </a:lnTo>
                  <a:lnTo>
                    <a:pt x="3205899" y="3423920"/>
                  </a:lnTo>
                  <a:lnTo>
                    <a:pt x="3203791" y="2438781"/>
                  </a:lnTo>
                  <a:lnTo>
                    <a:pt x="3242995" y="2488933"/>
                  </a:lnTo>
                  <a:lnTo>
                    <a:pt x="3242995" y="3423920"/>
                  </a:lnTo>
                  <a:lnTo>
                    <a:pt x="3269221" y="3423920"/>
                  </a:lnTo>
                  <a:lnTo>
                    <a:pt x="3269221" y="2506357"/>
                  </a:lnTo>
                  <a:lnTo>
                    <a:pt x="3640721" y="2848533"/>
                  </a:lnTo>
                  <a:lnTo>
                    <a:pt x="3640721" y="3423920"/>
                  </a:lnTo>
                  <a:lnTo>
                    <a:pt x="3677818" y="3423920"/>
                  </a:lnTo>
                  <a:lnTo>
                    <a:pt x="3677818" y="2846362"/>
                  </a:lnTo>
                  <a:lnTo>
                    <a:pt x="3730282" y="2835452"/>
                  </a:lnTo>
                  <a:lnTo>
                    <a:pt x="3730282" y="3423920"/>
                  </a:lnTo>
                  <a:lnTo>
                    <a:pt x="3774008" y="3423920"/>
                  </a:lnTo>
                  <a:lnTo>
                    <a:pt x="3776116" y="2839821"/>
                  </a:lnTo>
                  <a:lnTo>
                    <a:pt x="3819995" y="2835452"/>
                  </a:lnTo>
                  <a:lnTo>
                    <a:pt x="3863568" y="2831109"/>
                  </a:lnTo>
                  <a:lnTo>
                    <a:pt x="3863568" y="3423920"/>
                  </a:lnTo>
                  <a:lnTo>
                    <a:pt x="3891915" y="3423920"/>
                  </a:lnTo>
                  <a:lnTo>
                    <a:pt x="3894302" y="2831109"/>
                  </a:lnTo>
                  <a:lnTo>
                    <a:pt x="3894328" y="2826740"/>
                  </a:lnTo>
                  <a:lnTo>
                    <a:pt x="4220248" y="2794050"/>
                  </a:lnTo>
                  <a:lnTo>
                    <a:pt x="4290250" y="2787040"/>
                  </a:lnTo>
                  <a:lnTo>
                    <a:pt x="4290250" y="2745473"/>
                  </a:lnTo>
                  <a:lnTo>
                    <a:pt x="3691077" y="2794050"/>
                  </a:lnTo>
                  <a:lnTo>
                    <a:pt x="3691077" y="2617520"/>
                  </a:lnTo>
                  <a:lnTo>
                    <a:pt x="4290250" y="2585732"/>
                  </a:lnTo>
                  <a:lnTo>
                    <a:pt x="4290250" y="2580462"/>
                  </a:lnTo>
                  <a:lnTo>
                    <a:pt x="4290250" y="2548763"/>
                  </a:lnTo>
                  <a:close/>
                </a:path>
                <a:path w="4290695" h="3423920">
                  <a:moveTo>
                    <a:pt x="4290250" y="232244"/>
                  </a:moveTo>
                  <a:lnTo>
                    <a:pt x="3752291" y="209245"/>
                  </a:lnTo>
                  <a:lnTo>
                    <a:pt x="3752291" y="2536863"/>
                  </a:lnTo>
                  <a:lnTo>
                    <a:pt x="3798125" y="2525979"/>
                  </a:lnTo>
                  <a:lnTo>
                    <a:pt x="3798125" y="252666"/>
                  </a:lnTo>
                  <a:lnTo>
                    <a:pt x="4290250" y="275869"/>
                  </a:lnTo>
                  <a:lnTo>
                    <a:pt x="4290250" y="252666"/>
                  </a:lnTo>
                  <a:lnTo>
                    <a:pt x="4290250" y="2322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7391400" y="2743200"/>
            <a:ext cx="1721422" cy="2058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6450" y="314325"/>
            <a:ext cx="507682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364742"/>
            <a:ext cx="7797800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1024890" indent="-412115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Idag finns socialismen i länder över hela  världen.</a:t>
            </a:r>
            <a:endParaRPr sz="2800">
              <a:latin typeface="TeXGyrePagella"/>
              <a:cs typeface="TeXGyrePagella"/>
            </a:endParaRPr>
          </a:p>
          <a:p>
            <a:pPr marL="424180" marR="1343025" indent="-412115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Både i kommunistiska diktaturer och i  socialdemokratiska</a:t>
            </a:r>
            <a:r>
              <a:rPr sz="2800" spc="-3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demokratier.</a:t>
            </a:r>
            <a:endParaRPr sz="2800">
              <a:latin typeface="TeXGyrePagella"/>
              <a:cs typeface="TeXGyrePagella"/>
            </a:endParaRPr>
          </a:p>
          <a:p>
            <a:pPr marL="424180" marR="340360" indent="-412115">
              <a:lnSpc>
                <a:spcPct val="100000"/>
              </a:lnSpc>
              <a:spcBef>
                <a:spcPts val="670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Än så länge har ingen av de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båda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metoderna  gett ett helt klasslöst</a:t>
            </a:r>
            <a:r>
              <a:rPr sz="2800" spc="-3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samhälle.</a:t>
            </a:r>
            <a:endParaRPr sz="2800">
              <a:latin typeface="TeXGyrePagella"/>
              <a:cs typeface="TeXGyrePagella"/>
            </a:endParaRPr>
          </a:p>
          <a:p>
            <a:pPr marL="424180" marR="5080" indent="-412115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I Sverige är det främst Socialdemokraterna och  Vänsterpartiet som traditionsmässigt ses som  socialistiskt.</a:t>
            </a:r>
            <a:endParaRPr sz="28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6525" y="314325"/>
            <a:ext cx="387667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607566"/>
            <a:ext cx="7638415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151765" indent="-412115" algn="just">
              <a:lnSpc>
                <a:spcPct val="100000"/>
              </a:lnSpc>
              <a:spcBef>
                <a:spcPts val="95"/>
              </a:spcBef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Feminismen föddes ur franska </a:t>
            </a:r>
            <a:r>
              <a:rPr sz="2800" spc="-45" dirty="0">
                <a:solidFill>
                  <a:srgbClr val="FFFFFF"/>
                </a:solidFill>
                <a:latin typeface="TeXGyrePagella"/>
                <a:cs typeface="TeXGyrePagella"/>
              </a:rPr>
              <a:t>revolutionens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tankar om alla människors lika</a:t>
            </a:r>
            <a:r>
              <a:rPr sz="2800" spc="-4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rättigheter.</a:t>
            </a:r>
            <a:endParaRPr sz="2800">
              <a:latin typeface="TeXGyrePagella"/>
              <a:cs typeface="TeXGyrePagella"/>
            </a:endParaRPr>
          </a:p>
          <a:p>
            <a:pPr marL="424180" marR="166370">
              <a:lnSpc>
                <a:spcPts val="337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Kommer </a:t>
            </a:r>
            <a:r>
              <a:rPr sz="2800" spc="15" dirty="0">
                <a:solidFill>
                  <a:srgbClr val="FFFFFF"/>
                </a:solidFill>
                <a:latin typeface="Georgia"/>
                <a:cs typeface="Georgia"/>
              </a:rPr>
              <a:t>ur </a:t>
            </a:r>
            <a:r>
              <a:rPr sz="2800" spc="10" dirty="0">
                <a:solidFill>
                  <a:srgbClr val="FFFFFF"/>
                </a:solidFill>
                <a:latin typeface="Georgia"/>
                <a:cs typeface="Georgia"/>
              </a:rPr>
              <a:t>det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latinska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ordet </a:t>
            </a:r>
            <a:r>
              <a:rPr sz="2800" spc="245" dirty="0">
                <a:solidFill>
                  <a:srgbClr val="FFFFFF"/>
                </a:solidFill>
                <a:latin typeface="Georgia"/>
                <a:cs typeface="Georgia"/>
              </a:rPr>
              <a:t>” </a:t>
            </a:r>
            <a:r>
              <a:rPr sz="2800" i="1" spc="25" dirty="0">
                <a:solidFill>
                  <a:srgbClr val="FFFFFF"/>
                </a:solidFill>
                <a:latin typeface="TeXGyrePagella"/>
                <a:cs typeface="TeXGyrePagella"/>
              </a:rPr>
              <a:t>fe´mina</a:t>
            </a:r>
            <a:r>
              <a:rPr sz="2800" spc="25" dirty="0">
                <a:solidFill>
                  <a:srgbClr val="FFFFFF"/>
                </a:solidFill>
                <a:latin typeface="Georgia"/>
                <a:cs typeface="Georgia"/>
              </a:rPr>
              <a:t>”</a:t>
            </a:r>
            <a:r>
              <a:rPr sz="2800" spc="-114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som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betyder</a:t>
            </a:r>
            <a:r>
              <a:rPr sz="2800" spc="-2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kvinna.</a:t>
            </a:r>
            <a:endParaRPr sz="2800">
              <a:latin typeface="TeXGyrePagella"/>
              <a:cs typeface="TeXGyrePagella"/>
            </a:endParaRPr>
          </a:p>
          <a:p>
            <a:pPr marL="424180" marR="5080" indent="-412115" algn="just">
              <a:lnSpc>
                <a:spcPct val="100000"/>
              </a:lnSpc>
              <a:spcBef>
                <a:spcPts val="560"/>
              </a:spcBef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Den menar att kvinnor som grupp i </a:t>
            </a:r>
            <a:r>
              <a:rPr sz="2800" spc="-65" dirty="0">
                <a:solidFill>
                  <a:srgbClr val="FFFFFF"/>
                </a:solidFill>
                <a:latin typeface="TeXGyrePagella"/>
                <a:cs typeface="TeXGyrePagella"/>
              </a:rPr>
              <a:t>samhället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är underordnade män som</a:t>
            </a:r>
            <a:r>
              <a:rPr sz="2800" spc="-2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grupp.</a:t>
            </a:r>
            <a:endParaRPr sz="2800">
              <a:latin typeface="TeXGyrePagella"/>
              <a:cs typeface="TeXGyrePagella"/>
            </a:endParaRPr>
          </a:p>
          <a:p>
            <a:pPr marL="424180" marR="454025" indent="-412115" algn="just">
              <a:lnSpc>
                <a:spcPct val="100000"/>
              </a:lnSpc>
              <a:spcBef>
                <a:spcPts val="675"/>
              </a:spcBef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Detta vill feminismen ändra på så att både  kvinnor och män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är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lika mycket värda som 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grupp.</a:t>
            </a:r>
            <a:endParaRPr sz="28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314325"/>
            <a:ext cx="618172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364742"/>
            <a:ext cx="7726680" cy="446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5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Några kända feministiska tänkare var Mary  Wollstonecraft (1759-1797)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och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liberalen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John  Stuart Mill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(1806-1873)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som beskrev orättvisan  med kvinnans underordning i</a:t>
            </a:r>
            <a:r>
              <a:rPr sz="2800" spc="-3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samhället.</a:t>
            </a:r>
            <a:endParaRPr sz="2800" dirty="0">
              <a:latin typeface="TeXGyrePagella"/>
              <a:cs typeface="TeXGyrePagella"/>
            </a:endParaRPr>
          </a:p>
          <a:p>
            <a:pPr marL="424180" marR="107314" indent="-412115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Efter århundraden av kamp lyckades kvinnor  få rösträtt i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Europa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efter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första</a:t>
            </a:r>
            <a:r>
              <a:rPr sz="2800" spc="-5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världskriget.</a:t>
            </a:r>
            <a:endParaRPr sz="2800" dirty="0">
              <a:latin typeface="TeXGyrePagella"/>
              <a:cs typeface="TeXGyrePagella"/>
            </a:endParaRPr>
          </a:p>
          <a:p>
            <a:pPr marL="424180" marR="441325" indent="-412115">
              <a:lnSpc>
                <a:spcPct val="100000"/>
              </a:lnSpc>
              <a:spcBef>
                <a:spcPts val="670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Under 1900-talet delas feminismen in i flera  underkategorier som särartsfeminism, 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liberalfeminism,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socialfeminism,  radikalfeminism, queerfeminism</a:t>
            </a:r>
            <a:r>
              <a:rPr sz="2800" spc="-2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m.fl.</a:t>
            </a:r>
            <a:endParaRPr sz="2800" dirty="0">
              <a:latin typeface="TeXGyrePagella"/>
              <a:cs typeface="TeXGyrePagell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4349" y="5828791"/>
            <a:ext cx="2695575" cy="10292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0400" y="4724400"/>
            <a:ext cx="1466850" cy="1901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3075" y="47625"/>
            <a:ext cx="5686425" cy="98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221740"/>
            <a:ext cx="7931150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238760" indent="-412115" algn="just">
              <a:lnSpc>
                <a:spcPct val="100000"/>
              </a:lnSpc>
              <a:spcBef>
                <a:spcPts val="95"/>
              </a:spcBef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Feminismen bygger på en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analys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där makten </a:t>
            </a:r>
            <a:r>
              <a:rPr sz="2800" spc="-509" dirty="0">
                <a:solidFill>
                  <a:srgbClr val="FFFFFF"/>
                </a:solidFill>
                <a:latin typeface="TeXGyrePagella"/>
                <a:cs typeface="TeXGyrePagella"/>
              </a:rPr>
              <a:t>i 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samhället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beror på</a:t>
            </a:r>
            <a:r>
              <a:rPr sz="2800" spc="-6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kön.</a:t>
            </a:r>
            <a:endParaRPr sz="2800">
              <a:latin typeface="TeXGyrePagella"/>
              <a:cs typeface="TeXGyrePagella"/>
            </a:endParaRPr>
          </a:p>
          <a:p>
            <a:pPr marL="424180" marR="98425" indent="-412115" algn="just">
              <a:lnSpc>
                <a:spcPct val="100000"/>
              </a:lnSpc>
              <a:spcBef>
                <a:spcPts val="675"/>
              </a:spcBef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Män som grupp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har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mer makt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än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kvinnor som  grupp. Detta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trots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att hälften av alla människor  är</a:t>
            </a:r>
            <a:r>
              <a:rPr sz="2800" spc="-2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kvinnor.</a:t>
            </a:r>
            <a:endParaRPr sz="2800">
              <a:latin typeface="TeXGyrePagella"/>
              <a:cs typeface="TeXGyrePagella"/>
            </a:endParaRPr>
          </a:p>
          <a:p>
            <a:pPr marL="424180" marR="382270" indent="-412115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Makten finns i politiken, arbetslivet,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idrotten,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kulturen, privatlivet</a:t>
            </a:r>
            <a:r>
              <a:rPr sz="2800" spc="-5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mm.</a:t>
            </a:r>
            <a:endParaRPr sz="2800">
              <a:latin typeface="TeXGyrePagella"/>
              <a:cs typeface="TeXGyrePagella"/>
            </a:endParaRPr>
          </a:p>
          <a:p>
            <a:pPr marL="424180" marR="5080" indent="-412115">
              <a:lnSpc>
                <a:spcPct val="100000"/>
              </a:lnSpc>
              <a:spcBef>
                <a:spcPts val="670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En feminist vill ändra på den maktbalansen  och låta kvinnor ha lika stor makt som</a:t>
            </a:r>
            <a:r>
              <a:rPr sz="2800" spc="1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männen.</a:t>
            </a:r>
            <a:endParaRPr sz="28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250" y="0"/>
            <a:ext cx="5029200" cy="857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4753" y="756665"/>
            <a:ext cx="7882890" cy="53765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24180" marR="258445" indent="-411480">
              <a:lnSpc>
                <a:spcPts val="2810"/>
              </a:lnSpc>
              <a:spcBef>
                <a:spcPts val="455"/>
              </a:spcBef>
              <a:tabLst>
                <a:tab pos="423545" algn="l"/>
              </a:tabLst>
            </a:pPr>
            <a:r>
              <a:rPr sz="1700" spc="310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Liberalfeminister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vill 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ha lika politiska rättigheter, 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som 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rösträtt,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rätt 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till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arbete</a:t>
            </a:r>
            <a:r>
              <a:rPr sz="2600" spc="-5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mm.</a:t>
            </a:r>
            <a:endParaRPr sz="2600">
              <a:latin typeface="TeXGyrePagella"/>
              <a:cs typeface="TeXGyrePagella"/>
            </a:endParaRPr>
          </a:p>
          <a:p>
            <a:pPr marL="424180" marR="5080" indent="-411480">
              <a:lnSpc>
                <a:spcPts val="2810"/>
              </a:lnSpc>
              <a:spcBef>
                <a:spcPts val="620"/>
              </a:spcBef>
              <a:tabLst>
                <a:tab pos="423545" algn="l"/>
              </a:tabLst>
            </a:pPr>
            <a:r>
              <a:rPr sz="1700" spc="310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Socialfeminister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vill 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ha lika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ekonomiska 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rättigheter  och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ett 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klasslöst</a:t>
            </a:r>
            <a:r>
              <a:rPr sz="2600" spc="-2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samhälle.</a:t>
            </a:r>
            <a:endParaRPr sz="2600">
              <a:latin typeface="TeXGyrePagella"/>
              <a:cs typeface="TeXGyrePagella"/>
            </a:endParaRPr>
          </a:p>
          <a:p>
            <a:pPr marL="424180" marR="370205" indent="-411480">
              <a:lnSpc>
                <a:spcPts val="2810"/>
              </a:lnSpc>
              <a:spcBef>
                <a:spcPts val="620"/>
              </a:spcBef>
              <a:tabLst>
                <a:tab pos="423545" algn="l"/>
              </a:tabLst>
            </a:pPr>
            <a:r>
              <a:rPr sz="1700" spc="310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Postfeminister menar att 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könen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är 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något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man 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lär 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sig. Pojkar 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och flickor uppfostras på olika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sätt.  </a:t>
            </a:r>
            <a:r>
              <a:rPr sz="2600" spc="65" dirty="0">
                <a:solidFill>
                  <a:srgbClr val="FFFFFF"/>
                </a:solidFill>
                <a:latin typeface="Georgia"/>
                <a:cs typeface="Georgia"/>
              </a:rPr>
              <a:t>”Man </a:t>
            </a:r>
            <a:r>
              <a:rPr sz="2600" spc="40" dirty="0">
                <a:solidFill>
                  <a:srgbClr val="FFFFFF"/>
                </a:solidFill>
                <a:latin typeface="Georgia"/>
                <a:cs typeface="Georgia"/>
              </a:rPr>
              <a:t>födds </a:t>
            </a:r>
            <a:r>
              <a:rPr sz="2600" spc="-25" dirty="0">
                <a:solidFill>
                  <a:srgbClr val="FFFFFF"/>
                </a:solidFill>
                <a:latin typeface="Georgia"/>
                <a:cs typeface="Georgia"/>
              </a:rPr>
              <a:t>inte </a:t>
            </a:r>
            <a:r>
              <a:rPr sz="2600" spc="-10" dirty="0">
                <a:solidFill>
                  <a:srgbClr val="FFFFFF"/>
                </a:solidFill>
                <a:latin typeface="Georgia"/>
                <a:cs typeface="Georgia"/>
              </a:rPr>
              <a:t>till </a:t>
            </a:r>
            <a:r>
              <a:rPr sz="2600" spc="25" dirty="0">
                <a:solidFill>
                  <a:srgbClr val="FFFFFF"/>
                </a:solidFill>
                <a:latin typeface="Georgia"/>
                <a:cs typeface="Georgia"/>
              </a:rPr>
              <a:t>kvinna </a:t>
            </a:r>
            <a:r>
              <a:rPr sz="2600" spc="-5" dirty="0">
                <a:solidFill>
                  <a:srgbClr val="FFFFFF"/>
                </a:solidFill>
                <a:latin typeface="Georgia"/>
                <a:cs typeface="Georgia"/>
              </a:rPr>
              <a:t>man </a:t>
            </a:r>
            <a:r>
              <a:rPr sz="2600" spc="-20" dirty="0">
                <a:solidFill>
                  <a:srgbClr val="FFFFFF"/>
                </a:solidFill>
                <a:latin typeface="Georgia"/>
                <a:cs typeface="Georgia"/>
              </a:rPr>
              <a:t>blir</a:t>
            </a:r>
            <a:r>
              <a:rPr sz="26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spc="65" dirty="0">
                <a:solidFill>
                  <a:srgbClr val="FFFFFF"/>
                </a:solidFill>
                <a:latin typeface="Georgia"/>
                <a:cs typeface="Georgia"/>
              </a:rPr>
              <a:t>det”</a:t>
            </a:r>
            <a:endParaRPr sz="2600">
              <a:latin typeface="Georgia"/>
              <a:cs typeface="Georgia"/>
            </a:endParaRPr>
          </a:p>
          <a:p>
            <a:pPr marL="424180" marR="847725" indent="-411480">
              <a:lnSpc>
                <a:spcPts val="2810"/>
              </a:lnSpc>
              <a:spcBef>
                <a:spcPts val="620"/>
              </a:spcBef>
              <a:tabLst>
                <a:tab pos="423545" algn="l"/>
              </a:tabLst>
            </a:pPr>
            <a:r>
              <a:rPr sz="1700" spc="310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Radikalfeminister anser att männen styr</a:t>
            </a:r>
            <a:r>
              <a:rPr sz="2600" spc="-9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över  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samhället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med våld eller 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hot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om våld,  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könskonflikt.</a:t>
            </a:r>
            <a:endParaRPr sz="2600">
              <a:latin typeface="TeXGyrePagella"/>
              <a:cs typeface="TeXGyrePagella"/>
            </a:endParaRPr>
          </a:p>
          <a:p>
            <a:pPr marL="424180" marR="1031240" indent="-411480">
              <a:lnSpc>
                <a:spcPts val="2810"/>
              </a:lnSpc>
              <a:spcBef>
                <a:spcPts val="620"/>
              </a:spcBef>
              <a:tabLst>
                <a:tab pos="423545" algn="l"/>
              </a:tabLst>
            </a:pPr>
            <a:r>
              <a:rPr sz="1700" spc="310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Queerfeminister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menar att makten 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inte bara  handlar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om kön utan 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också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om</a:t>
            </a:r>
            <a:r>
              <a:rPr sz="2600" spc="-6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sexualitet.</a:t>
            </a:r>
            <a:endParaRPr sz="2600">
              <a:latin typeface="TeXGyrePagella"/>
              <a:cs typeface="TeXGyrePagella"/>
            </a:endParaRPr>
          </a:p>
          <a:p>
            <a:pPr marL="424180">
              <a:lnSpc>
                <a:spcPts val="2610"/>
              </a:lnSpc>
            </a:pP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Heterosexuella 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har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mer makt än</a:t>
            </a:r>
            <a:r>
              <a:rPr sz="2600" spc="-7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homosexuella,</a:t>
            </a:r>
            <a:endParaRPr sz="2600">
              <a:latin typeface="TeXGyrePagella"/>
              <a:cs typeface="TeXGyrePagella"/>
            </a:endParaRPr>
          </a:p>
          <a:p>
            <a:pPr marL="424180">
              <a:lnSpc>
                <a:spcPts val="2965"/>
              </a:lnSpc>
            </a:pP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och </a:t>
            </a:r>
            <a:r>
              <a:rPr sz="2600" dirty="0">
                <a:solidFill>
                  <a:srgbClr val="FFFFFF"/>
                </a:solidFill>
                <a:latin typeface="TeXGyrePagella"/>
                <a:cs typeface="TeXGyrePagella"/>
              </a:rPr>
              <a:t>homosexuella </a:t>
            </a:r>
            <a:r>
              <a:rPr sz="2600" spc="-5" dirty="0">
                <a:solidFill>
                  <a:srgbClr val="FFFFFF"/>
                </a:solidFill>
                <a:latin typeface="TeXGyrePagella"/>
                <a:cs typeface="TeXGyrePagella"/>
              </a:rPr>
              <a:t>förtrycks.</a:t>
            </a:r>
            <a:endParaRPr sz="26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0800" y="314325"/>
            <a:ext cx="404812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607566"/>
            <a:ext cx="7890509" cy="369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Liberalismen grundande sig på idéer från </a:t>
            </a:r>
            <a:r>
              <a:rPr sz="2800" spc="5" dirty="0">
                <a:solidFill>
                  <a:srgbClr val="FFFFFF"/>
                </a:solidFill>
                <a:latin typeface="TeXGyrePagella"/>
                <a:cs typeface="TeXGyrePagella"/>
              </a:rPr>
              <a:t>1700-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talet</a:t>
            </a:r>
            <a:endParaRPr sz="2800">
              <a:latin typeface="TeXGyrePagella"/>
              <a:cs typeface="TeXGyrePagella"/>
            </a:endParaRPr>
          </a:p>
          <a:p>
            <a:pPr marL="424180" marR="422275" indent="-412115">
              <a:lnSpc>
                <a:spcPct val="100000"/>
              </a:lnSpc>
              <a:spcBef>
                <a:spcPts val="675"/>
              </a:spcBef>
              <a:tabLst>
                <a:tab pos="51117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Liberalismen har en misstänksamhet mot en  starkt statlig makt.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Ett hot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mot den enskilda  människans</a:t>
            </a:r>
            <a:r>
              <a:rPr sz="2800" spc="-4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frihet.</a:t>
            </a:r>
            <a:endParaRPr sz="2800">
              <a:latin typeface="TeXGyrePagella"/>
              <a:cs typeface="TeXGyrePagella"/>
            </a:endParaRPr>
          </a:p>
          <a:p>
            <a:pPr marL="424180" marR="881380" indent="-412115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Kommer </a:t>
            </a:r>
            <a:r>
              <a:rPr sz="2800" spc="15" dirty="0">
                <a:solidFill>
                  <a:srgbClr val="FFFFFF"/>
                </a:solidFill>
                <a:latin typeface="Georgia"/>
                <a:cs typeface="Georgia"/>
              </a:rPr>
              <a:t>ur </a:t>
            </a:r>
            <a:r>
              <a:rPr sz="2800" spc="10" dirty="0">
                <a:solidFill>
                  <a:srgbClr val="FFFFFF"/>
                </a:solidFill>
                <a:latin typeface="Georgia"/>
                <a:cs typeface="Georgia"/>
              </a:rPr>
              <a:t>det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latinska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ordet </a:t>
            </a:r>
            <a:r>
              <a:rPr sz="2800" spc="70" dirty="0">
                <a:solidFill>
                  <a:srgbClr val="FFFFFF"/>
                </a:solidFill>
                <a:latin typeface="Georgia"/>
                <a:cs typeface="Georgia"/>
              </a:rPr>
              <a:t>”</a:t>
            </a:r>
            <a:r>
              <a:rPr sz="2800" spc="70" dirty="0">
                <a:solidFill>
                  <a:srgbClr val="FFFFFF"/>
                </a:solidFill>
                <a:latin typeface="TeXGyrePagella"/>
                <a:cs typeface="TeXGyrePagella"/>
              </a:rPr>
              <a:t>liber</a:t>
            </a:r>
            <a:r>
              <a:rPr sz="2800" spc="70" dirty="0">
                <a:solidFill>
                  <a:srgbClr val="FFFFFF"/>
                </a:solidFill>
                <a:latin typeface="Georgia"/>
                <a:cs typeface="Georgia"/>
              </a:rPr>
              <a:t>” 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som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betyder</a:t>
            </a:r>
            <a:r>
              <a:rPr sz="2800" spc="-2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fri.</a:t>
            </a:r>
            <a:endParaRPr sz="2800">
              <a:latin typeface="TeXGyrePagella"/>
              <a:cs typeface="TeXGyrePagell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Frihet är liberalismen främsta</a:t>
            </a:r>
            <a:r>
              <a:rPr sz="2800" spc="-5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honnörsord.</a:t>
            </a:r>
            <a:endParaRPr sz="28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7875" y="0"/>
            <a:ext cx="5076825" cy="819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4753" y="609092"/>
            <a:ext cx="7771765" cy="50184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24180" marR="137795" indent="-411480">
              <a:lnSpc>
                <a:spcPts val="3020"/>
              </a:lnSpc>
              <a:spcBef>
                <a:spcPts val="480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Feminismen har under den senaste  århundradet fått stora framsteg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vad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det gäller  kvinnors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politiska</a:t>
            </a:r>
            <a:r>
              <a:rPr sz="2800" spc="-2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rättigheter.</a:t>
            </a:r>
            <a:endParaRPr sz="2800">
              <a:latin typeface="TeXGyrePagella"/>
              <a:cs typeface="TeXGyrePagella"/>
            </a:endParaRPr>
          </a:p>
          <a:p>
            <a:pPr marL="424180" marR="5080" indent="-411480">
              <a:lnSpc>
                <a:spcPts val="3020"/>
              </a:lnSpc>
              <a:spcBef>
                <a:spcPts val="685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I dag arbetar feminismen fortfarande för att  kvinnors löner ska vara lika bra som</a:t>
            </a:r>
            <a:r>
              <a:rPr sz="2800" spc="2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männens.</a:t>
            </a:r>
            <a:endParaRPr sz="2800">
              <a:latin typeface="TeXGyrePagella"/>
              <a:cs typeface="TeXGyrePagella"/>
            </a:endParaRPr>
          </a:p>
          <a:p>
            <a:pPr marL="424180" marR="1023619" indent="-411480">
              <a:lnSpc>
                <a:spcPts val="3030"/>
              </a:lnSpc>
              <a:spcBef>
                <a:spcPts val="670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Arbetsmarknaden är också fortfarande 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uppdelat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i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mansyrken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och</a:t>
            </a:r>
            <a:r>
              <a:rPr sz="2800" spc="-6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kvinnoyrken.</a:t>
            </a:r>
            <a:endParaRPr sz="2800">
              <a:latin typeface="TeXGyrePagella"/>
              <a:cs typeface="TeXGyrePagella"/>
            </a:endParaRPr>
          </a:p>
          <a:p>
            <a:pPr marL="424180" marR="704850" indent="-411480">
              <a:lnSpc>
                <a:spcPts val="3020"/>
              </a:lnSpc>
              <a:spcBef>
                <a:spcPts val="670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Många män har också sett att mansroller  tvingar in dem i ett fack och stödjer därför  feminismen.</a:t>
            </a:r>
            <a:endParaRPr sz="2800">
              <a:latin typeface="TeXGyrePagella"/>
              <a:cs typeface="TeXGyrePagella"/>
            </a:endParaRPr>
          </a:p>
          <a:p>
            <a:pPr marL="424180" marR="24765" indent="-411480">
              <a:lnSpc>
                <a:spcPts val="3020"/>
              </a:lnSpc>
              <a:spcBef>
                <a:spcPts val="690"/>
              </a:spcBef>
              <a:tabLst>
                <a:tab pos="423545" algn="l"/>
              </a:tabLst>
            </a:pPr>
            <a:r>
              <a:rPr sz="1800" spc="370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I Sverige är alla partier utom (Kd)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feministiska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till viss</a:t>
            </a:r>
            <a:r>
              <a:rPr sz="2800" spc="-2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del.</a:t>
            </a:r>
            <a:endParaRPr sz="28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6075" y="314325"/>
            <a:ext cx="34671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0174" y="1364742"/>
            <a:ext cx="7901940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148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Ekologismen har uppstått efter att  industrialiseringens miljöförstöring blivit</a:t>
            </a:r>
            <a:r>
              <a:rPr sz="2800" spc="-4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känd.</a:t>
            </a:r>
            <a:endParaRPr sz="2800">
              <a:latin typeface="TeXGyrePagella"/>
              <a:cs typeface="TeXGyrePagella"/>
            </a:endParaRPr>
          </a:p>
          <a:p>
            <a:pPr marL="424180" marR="160655" indent="-411480">
              <a:lnSpc>
                <a:spcPct val="100000"/>
              </a:lnSpc>
              <a:spcBef>
                <a:spcPts val="675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Ekologismen kommer från ekologi som  handlar om alla levande varelser samspel med  varandra och sim</a:t>
            </a:r>
            <a:r>
              <a:rPr sz="2800" spc="-3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miljö.</a:t>
            </a:r>
            <a:endParaRPr sz="2800">
              <a:latin typeface="TeXGyrePagella"/>
              <a:cs typeface="TeXGyrePagella"/>
            </a:endParaRPr>
          </a:p>
          <a:p>
            <a:pPr marL="424180" marR="598170" indent="-411480">
              <a:lnSpc>
                <a:spcPct val="100000"/>
              </a:lnSpc>
              <a:spcBef>
                <a:spcPts val="670"/>
              </a:spcBef>
              <a:tabLst>
                <a:tab pos="423545" algn="l"/>
              </a:tabLst>
            </a:pPr>
            <a:r>
              <a:rPr sz="1800" spc="370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Miljörörelsen har växt sig stark i framförallt  industriländer som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redan har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ekonomisk  tillväxt.</a:t>
            </a:r>
            <a:endParaRPr sz="2800">
              <a:latin typeface="TeXGyrePagella"/>
              <a:cs typeface="TeXGyrePagella"/>
            </a:endParaRPr>
          </a:p>
          <a:p>
            <a:pPr marL="424180" marR="182880" indent="-411480">
              <a:lnSpc>
                <a:spcPct val="100000"/>
              </a:lnSpc>
              <a:spcBef>
                <a:spcPts val="675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Många fattiga länder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menar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att de inte har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råd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att tänka på miljön.</a:t>
            </a:r>
            <a:endParaRPr sz="28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8750" y="314325"/>
            <a:ext cx="638175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364742"/>
            <a:ext cx="7793355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69850" indent="-412115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Framförallt på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1980-talet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började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miljörörelsen  att växa i västvärlden.</a:t>
            </a:r>
            <a:endParaRPr sz="2800">
              <a:latin typeface="TeXGyrePagella"/>
              <a:cs typeface="TeXGyrePagella"/>
            </a:endParaRPr>
          </a:p>
          <a:p>
            <a:pPr marL="424180" marR="94615" indent="-412115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Den ville visa på att våra vanor att konsumera  och föräta oss på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jordens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resurser inte är  hållbart i</a:t>
            </a:r>
            <a:r>
              <a:rPr sz="2800" spc="-5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längden.</a:t>
            </a:r>
            <a:endParaRPr sz="2800">
              <a:latin typeface="TeXGyrePagella"/>
              <a:cs typeface="TeXGyrePagella"/>
            </a:endParaRPr>
          </a:p>
          <a:p>
            <a:pPr marL="424180" marR="59055" indent="-412115">
              <a:lnSpc>
                <a:spcPct val="100000"/>
              </a:lnSpc>
              <a:spcBef>
                <a:spcPts val="670"/>
              </a:spcBef>
              <a:tabLst>
                <a:tab pos="424180" algn="l"/>
              </a:tabLst>
            </a:pPr>
            <a:r>
              <a:rPr sz="1800" spc="370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Många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rörelser bildade politiska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partier för att  lyfta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upp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miljöfrågan på</a:t>
            </a:r>
            <a:r>
              <a:rPr sz="2800" spc="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dagordningen.</a:t>
            </a:r>
            <a:endParaRPr sz="2800">
              <a:latin typeface="TeXGyrePagella"/>
              <a:cs typeface="TeXGyrePagella"/>
            </a:endParaRPr>
          </a:p>
          <a:p>
            <a:pPr marL="424180" marR="5080" indent="-412115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 senaste åren har världen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blivit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mer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och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mer  överens om att vi människor faktiskt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har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påverkat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jorden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och miljön negativt.</a:t>
            </a:r>
            <a:r>
              <a:rPr sz="2800" spc="-2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(FN)</a:t>
            </a:r>
            <a:endParaRPr sz="28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1625" y="476250"/>
            <a:ext cx="5886450" cy="981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16076" y="2007869"/>
            <a:ext cx="7916545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433705" indent="-411480">
              <a:lnSpc>
                <a:spcPct val="100000"/>
              </a:lnSpc>
              <a:spcBef>
                <a:spcPts val="95"/>
              </a:spcBef>
              <a:tabLst>
                <a:tab pos="423545" algn="l"/>
                <a:tab pos="264922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Ekologismen	menar att vi måste hushålla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på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resurserna till framtida</a:t>
            </a:r>
            <a:r>
              <a:rPr sz="2800" spc="-4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generationer.</a:t>
            </a:r>
            <a:endParaRPr sz="2800">
              <a:latin typeface="TeXGyrePagella"/>
              <a:cs typeface="TeXGyrePagella"/>
            </a:endParaRPr>
          </a:p>
          <a:p>
            <a:pPr marL="424180" marR="1642745" indent="-411480">
              <a:lnSpc>
                <a:spcPct val="100000"/>
              </a:lnSpc>
              <a:spcBef>
                <a:spcPts val="675"/>
              </a:spcBef>
              <a:tabLst>
                <a:tab pos="423545" algn="l"/>
              </a:tabLst>
            </a:pPr>
            <a:r>
              <a:rPr sz="1800" spc="370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Ekonomiska intressen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får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inte gå före  miljöfrågorna.</a:t>
            </a:r>
            <a:endParaRPr sz="2800">
              <a:latin typeface="TeXGyrePagella"/>
              <a:cs typeface="TeXGyrePagella"/>
            </a:endParaRPr>
          </a:p>
          <a:p>
            <a:pPr marL="424180" marR="5080" indent="-411480">
              <a:lnSpc>
                <a:spcPct val="100000"/>
              </a:lnSpc>
              <a:spcBef>
                <a:spcPts val="670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Det finns ett kretsloppstänkande där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allt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vi gör 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och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alla beslut vi tar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får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konsekvenser för andra  och för miljön. Detta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innebär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ett</a:t>
            </a:r>
            <a:r>
              <a:rPr sz="2800" spc="-5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ansvar.</a:t>
            </a:r>
            <a:endParaRPr sz="28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3100" y="47625"/>
            <a:ext cx="528637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4753" y="966342"/>
            <a:ext cx="7870190" cy="53174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424180" marR="5080" indent="-411480">
              <a:lnSpc>
                <a:spcPct val="90000"/>
              </a:lnSpc>
              <a:spcBef>
                <a:spcPts val="430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Idag är ekologismen högaktuell och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det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arbetas  febrilt på internationell nivå för att få ett  globalt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avtal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som ska ta ett ekologiskt ansvar  för världens</a:t>
            </a:r>
            <a:r>
              <a:rPr sz="2800" spc="-2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utveckling.</a:t>
            </a:r>
            <a:endParaRPr sz="2800">
              <a:latin typeface="TeXGyrePagella"/>
              <a:cs typeface="TeXGyrePagella"/>
            </a:endParaRPr>
          </a:p>
          <a:p>
            <a:pPr marL="424180" marR="297180" indent="-411480">
              <a:lnSpc>
                <a:spcPct val="90000"/>
              </a:lnSpc>
              <a:spcBef>
                <a:spcPts val="670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FNs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klimatpanel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har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enat världens länder om  faran med ett ekonomiskt intresse före  miljöintresset.</a:t>
            </a:r>
            <a:endParaRPr sz="2800">
              <a:latin typeface="TeXGyrePagella"/>
              <a:cs typeface="TeXGyrePagella"/>
            </a:endParaRPr>
          </a:p>
          <a:p>
            <a:pPr marL="424180" marR="388620" indent="-411480" algn="just">
              <a:lnSpc>
                <a:spcPts val="3020"/>
              </a:lnSpc>
              <a:spcBef>
                <a:spcPts val="720"/>
              </a:spcBef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Det är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dock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svårt att få fattiga länder med </a:t>
            </a:r>
            <a:r>
              <a:rPr sz="2800" spc="-265" dirty="0">
                <a:solidFill>
                  <a:srgbClr val="FFFFFF"/>
                </a:solidFill>
                <a:latin typeface="TeXGyrePagella"/>
                <a:cs typeface="TeXGyrePagella"/>
              </a:rPr>
              <a:t>på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tankarna då de ser industrin som nödvändig  för att komma ur fattigdomen.</a:t>
            </a:r>
            <a:endParaRPr sz="2800">
              <a:latin typeface="TeXGyrePagella"/>
              <a:cs typeface="TeXGyrePagella"/>
            </a:endParaRPr>
          </a:p>
          <a:p>
            <a:pPr marL="424180" marR="389255" indent="-411480">
              <a:lnSpc>
                <a:spcPts val="3020"/>
              </a:lnSpc>
              <a:spcBef>
                <a:spcPts val="690"/>
              </a:spcBef>
              <a:tabLst>
                <a:tab pos="51054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Idag är det främst Miljöpartiet som i Sverige  traditionellt ses som företrädare av  ekologismen.</a:t>
            </a:r>
            <a:endParaRPr sz="28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4475" y="314325"/>
            <a:ext cx="62103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607566"/>
            <a:ext cx="7416165" cy="4122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5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Grunden till liberalismen lades fram av flera  tänkare.</a:t>
            </a:r>
            <a:endParaRPr sz="2800" dirty="0">
              <a:latin typeface="TeXGyrePagella"/>
              <a:cs typeface="TeXGyrePagella"/>
            </a:endParaRPr>
          </a:p>
          <a:p>
            <a:pPr marL="424180" marR="594995" indent="-412115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Adam Smith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(1723-1790)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är känd för den  ekonomiska liberalismens</a:t>
            </a:r>
            <a:r>
              <a:rPr sz="2800" spc="-5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tankar.</a:t>
            </a:r>
            <a:endParaRPr sz="2800" dirty="0">
              <a:latin typeface="TeXGyrePagella"/>
              <a:cs typeface="TeXGyrePagella"/>
            </a:endParaRPr>
          </a:p>
          <a:p>
            <a:pPr marL="424180" marR="96520" indent="-412115">
              <a:lnSpc>
                <a:spcPct val="100000"/>
              </a:lnSpc>
              <a:spcBef>
                <a:spcPts val="670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John Stuart Mill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(1806-1873)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är känd för den  politiska liberalismens</a:t>
            </a:r>
            <a:r>
              <a:rPr sz="2800" spc="-4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tankar.</a:t>
            </a:r>
            <a:endParaRPr sz="2800" dirty="0">
              <a:latin typeface="TeXGyrePagella"/>
              <a:cs typeface="TeXGyrePagella"/>
            </a:endParaRPr>
          </a:p>
          <a:p>
            <a:pPr marL="424180" marR="116205" indent="-412115" algn="just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Både amerikanska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(1776)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och franska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(1789)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revolutionen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grundade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sig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på liberalismens  tankar.</a:t>
            </a:r>
            <a:endParaRPr sz="2800" dirty="0">
              <a:latin typeface="TeXGyrePagella"/>
              <a:cs typeface="TeXGyrePagell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48537" y="217945"/>
            <a:ext cx="1595463" cy="2157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15200" y="5250434"/>
            <a:ext cx="1647825" cy="13586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5925" y="314325"/>
            <a:ext cx="585787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521610"/>
            <a:ext cx="7703820" cy="43789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24180" indent="-412115">
              <a:lnSpc>
                <a:spcPct val="100000"/>
              </a:lnSpc>
              <a:spcBef>
                <a:spcPts val="770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Frihet att tänka och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tycka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som man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vill.</a:t>
            </a:r>
            <a:endParaRPr sz="2800">
              <a:latin typeface="TeXGyrePagella"/>
              <a:cs typeface="TeXGyrePagella"/>
            </a:endParaRPr>
          </a:p>
          <a:p>
            <a:pPr marL="424180" indent="-412115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Frihet att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skriva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och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publicera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vad man</a:t>
            </a:r>
            <a:r>
              <a:rPr sz="2800" spc="-2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vill.</a:t>
            </a:r>
            <a:endParaRPr sz="2800">
              <a:latin typeface="TeXGyrePagella"/>
              <a:cs typeface="TeXGyrePagella"/>
            </a:endParaRPr>
          </a:p>
          <a:p>
            <a:pPr marL="424180" indent="-412115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Folket ska ha makten genom fria</a:t>
            </a:r>
            <a:r>
              <a:rPr sz="2800" spc="-1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val.</a:t>
            </a:r>
            <a:endParaRPr sz="2800">
              <a:latin typeface="TeXGyrePagella"/>
              <a:cs typeface="TeXGyrePagella"/>
            </a:endParaRPr>
          </a:p>
          <a:p>
            <a:pPr marL="424180" marR="1219200" indent="-412115">
              <a:lnSpc>
                <a:spcPct val="100000"/>
              </a:lnSpc>
              <a:spcBef>
                <a:spcPts val="670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Staten ska endast finnas för att skydda  medborgarnas</a:t>
            </a:r>
            <a:r>
              <a:rPr sz="2800" spc="-3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rättigheter.</a:t>
            </a:r>
            <a:endParaRPr sz="2800">
              <a:latin typeface="TeXGyrePagella"/>
              <a:cs typeface="TeXGyrePagella"/>
            </a:endParaRPr>
          </a:p>
          <a:p>
            <a:pPr marL="424180" marR="2327275" indent="-412115">
              <a:lnSpc>
                <a:spcPct val="100000"/>
              </a:lnSpc>
              <a:spcBef>
                <a:spcPts val="675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  <a:tab pos="3483610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Ekonomisk frihet ska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bidra till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konkurrens	lägre</a:t>
            </a:r>
            <a:r>
              <a:rPr sz="2800" spc="-6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priser.</a:t>
            </a:r>
            <a:endParaRPr sz="2800">
              <a:latin typeface="TeXGyrePagella"/>
              <a:cs typeface="TeXGyrePagella"/>
            </a:endParaRPr>
          </a:p>
          <a:p>
            <a:pPr marL="424180" marR="5080" indent="-412115">
              <a:lnSpc>
                <a:spcPct val="100000"/>
              </a:lnSpc>
              <a:spcBef>
                <a:spcPts val="670"/>
              </a:spcBef>
              <a:buClr>
                <a:srgbClr val="F8F8F8"/>
              </a:buClr>
              <a:buSzPct val="64285"/>
              <a:buFont typeface="Arial"/>
              <a:buChar char="•"/>
              <a:tabLst>
                <a:tab pos="424180" algn="l"/>
                <a:tab pos="424815" algn="l"/>
              </a:tabLst>
            </a:pP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Samhället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blir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ekonomiskt rikare med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hjälp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av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frihandel.</a:t>
            </a:r>
            <a:endParaRPr sz="2800">
              <a:latin typeface="TeXGyrePagella"/>
              <a:cs typeface="TeXGyrePagell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59048" y="4559300"/>
            <a:ext cx="1003300" cy="509905"/>
            <a:chOff x="3059048" y="4559300"/>
            <a:chExt cx="1003300" cy="509905"/>
          </a:xfrm>
        </p:grpSpPr>
        <p:sp>
          <p:nvSpPr>
            <p:cNvPr id="5" name="object 5"/>
            <p:cNvSpPr/>
            <p:nvPr/>
          </p:nvSpPr>
          <p:spPr>
            <a:xfrm>
              <a:off x="3071748" y="4572000"/>
              <a:ext cx="977900" cy="484505"/>
            </a:xfrm>
            <a:custGeom>
              <a:avLst/>
              <a:gdLst/>
              <a:ahLst/>
              <a:cxnLst/>
              <a:rect l="l" t="t" r="r" b="b"/>
              <a:pathLst>
                <a:path w="977900" h="484504">
                  <a:moveTo>
                    <a:pt x="735838" y="0"/>
                  </a:moveTo>
                  <a:lnTo>
                    <a:pt x="735838" y="121031"/>
                  </a:lnTo>
                  <a:lnTo>
                    <a:pt x="0" y="121031"/>
                  </a:lnTo>
                  <a:lnTo>
                    <a:pt x="0" y="363093"/>
                  </a:lnTo>
                  <a:lnTo>
                    <a:pt x="735838" y="363093"/>
                  </a:lnTo>
                  <a:lnTo>
                    <a:pt x="735838" y="484250"/>
                  </a:lnTo>
                  <a:lnTo>
                    <a:pt x="977900" y="242062"/>
                  </a:lnTo>
                  <a:lnTo>
                    <a:pt x="735838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71748" y="4572000"/>
              <a:ext cx="977900" cy="484505"/>
            </a:xfrm>
            <a:custGeom>
              <a:avLst/>
              <a:gdLst/>
              <a:ahLst/>
              <a:cxnLst/>
              <a:rect l="l" t="t" r="r" b="b"/>
              <a:pathLst>
                <a:path w="977900" h="484504">
                  <a:moveTo>
                    <a:pt x="0" y="121031"/>
                  </a:moveTo>
                  <a:lnTo>
                    <a:pt x="735838" y="121031"/>
                  </a:lnTo>
                  <a:lnTo>
                    <a:pt x="735838" y="0"/>
                  </a:lnTo>
                  <a:lnTo>
                    <a:pt x="977900" y="242062"/>
                  </a:lnTo>
                  <a:lnTo>
                    <a:pt x="735838" y="484250"/>
                  </a:lnTo>
                  <a:lnTo>
                    <a:pt x="735838" y="363093"/>
                  </a:lnTo>
                  <a:lnTo>
                    <a:pt x="0" y="363093"/>
                  </a:lnTo>
                  <a:lnTo>
                    <a:pt x="0" y="121031"/>
                  </a:lnTo>
                  <a:close/>
                </a:path>
              </a:pathLst>
            </a:custGeom>
            <a:ln w="25400">
              <a:solidFill>
                <a:srgbClr val="9686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9325" y="314325"/>
            <a:ext cx="479107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607566"/>
            <a:ext cx="7852409" cy="3183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Under 1800-talets senare del skapas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en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ny form  av liberalism genom</a:t>
            </a:r>
            <a:r>
              <a:rPr sz="2800" spc="-25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socialliberalismen.</a:t>
            </a:r>
            <a:endParaRPr sz="2800">
              <a:latin typeface="TeXGyrePagella"/>
              <a:cs typeface="TeXGyrePagella"/>
            </a:endParaRPr>
          </a:p>
          <a:p>
            <a:pPr marL="424180" marR="212090" indent="-412115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Fattigdomen bland arbetarklassen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bidrar till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tankar om att staten också kan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hjälpa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medborgare ekonomiskt och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inte bara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skydda  dem.</a:t>
            </a:r>
            <a:endParaRPr sz="2800">
              <a:latin typeface="TeXGyrePagella"/>
              <a:cs typeface="TeXGyrePagell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Det sociala skyddsnätet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blir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en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rättighet.</a:t>
            </a:r>
            <a:endParaRPr sz="28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0725" y="314325"/>
            <a:ext cx="524827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607566"/>
            <a:ext cx="791781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2115" algn="just">
              <a:lnSpc>
                <a:spcPct val="100000"/>
              </a:lnSpc>
              <a:spcBef>
                <a:spcPts val="95"/>
              </a:spcBef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Liberalismen är idag en självklarhet i många </a:t>
            </a:r>
            <a:r>
              <a:rPr sz="2800" spc="-120" dirty="0">
                <a:solidFill>
                  <a:srgbClr val="FFFFFF"/>
                </a:solidFill>
                <a:latin typeface="TeXGyrePagella"/>
                <a:cs typeface="TeXGyrePagella"/>
              </a:rPr>
              <a:t>av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världens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länder.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I västvärlden är det inte ens en  omstridd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fråga.</a:t>
            </a:r>
            <a:endParaRPr sz="2800">
              <a:latin typeface="TeXGyrePagella"/>
              <a:cs typeface="TeXGyrePagella"/>
            </a:endParaRPr>
          </a:p>
          <a:p>
            <a:pPr marL="424180" marR="291465" indent="-412115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Fortfarande finns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det dock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platser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där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den 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precis börjat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influera människor och politiker, 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t.ex.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i Kina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och</a:t>
            </a:r>
            <a:r>
              <a:rPr sz="2800" spc="1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Östeuropa.</a:t>
            </a:r>
            <a:endParaRPr sz="2800">
              <a:latin typeface="TeXGyrePagella"/>
              <a:cs typeface="TeXGyrePagella"/>
            </a:endParaRPr>
          </a:p>
          <a:p>
            <a:pPr marL="424180" marR="1517650" indent="-412115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I Sverige är det främst folkpartiet som  traditionsmässigt ses som</a:t>
            </a:r>
            <a:r>
              <a:rPr sz="2800" spc="-2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liberalt.</a:t>
            </a:r>
            <a:endParaRPr sz="28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1700" y="314325"/>
            <a:ext cx="488632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4753" y="1931619"/>
            <a:ext cx="766000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4180" marR="5080" indent="-411480">
              <a:lnSpc>
                <a:spcPct val="100000"/>
              </a:lnSpc>
              <a:spcBef>
                <a:spcPts val="105"/>
              </a:spcBef>
              <a:tabLst>
                <a:tab pos="423545" algn="l"/>
              </a:tabLst>
            </a:pPr>
            <a:r>
              <a:rPr sz="2050" spc="41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3200" spc="-5" dirty="0">
                <a:solidFill>
                  <a:srgbClr val="FFFFFF"/>
                </a:solidFill>
                <a:latin typeface="TeXGyrePagella"/>
                <a:cs typeface="TeXGyrePagella"/>
              </a:rPr>
              <a:t>Konservatismen grundande </a:t>
            </a:r>
            <a:r>
              <a:rPr sz="3200" dirty="0">
                <a:solidFill>
                  <a:srgbClr val="FFFFFF"/>
                </a:solidFill>
                <a:latin typeface="TeXGyrePagella"/>
                <a:cs typeface="TeXGyrePagella"/>
              </a:rPr>
              <a:t>sig på </a:t>
            </a:r>
            <a:r>
              <a:rPr sz="3200" spc="-5" dirty="0">
                <a:solidFill>
                  <a:srgbClr val="FFFFFF"/>
                </a:solidFill>
                <a:latin typeface="TeXGyrePagella"/>
                <a:cs typeface="TeXGyrePagella"/>
              </a:rPr>
              <a:t>idéer  från </a:t>
            </a:r>
            <a:r>
              <a:rPr sz="3200" dirty="0">
                <a:solidFill>
                  <a:srgbClr val="FFFFFF"/>
                </a:solidFill>
                <a:latin typeface="TeXGyrePagella"/>
                <a:cs typeface="TeXGyrePagella"/>
              </a:rPr>
              <a:t>slutet av </a:t>
            </a:r>
            <a:r>
              <a:rPr sz="3200" spc="-5" dirty="0">
                <a:solidFill>
                  <a:srgbClr val="FFFFFF"/>
                </a:solidFill>
                <a:latin typeface="TeXGyrePagella"/>
                <a:cs typeface="TeXGyrePagella"/>
              </a:rPr>
              <a:t>1700-talet</a:t>
            </a:r>
            <a:endParaRPr sz="3200">
              <a:latin typeface="TeXGyrePagella"/>
              <a:cs typeface="TeXGyrePagella"/>
            </a:endParaRPr>
          </a:p>
          <a:p>
            <a:pPr marL="424180" marR="1099185" indent="-411480">
              <a:lnSpc>
                <a:spcPct val="100000"/>
              </a:lnSpc>
              <a:spcBef>
                <a:spcPts val="770"/>
              </a:spcBef>
              <a:tabLst>
                <a:tab pos="423545" algn="l"/>
              </a:tabLst>
            </a:pPr>
            <a:r>
              <a:rPr sz="2050" spc="41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3200" dirty="0">
                <a:solidFill>
                  <a:srgbClr val="FFFFFF"/>
                </a:solidFill>
                <a:latin typeface="TeXGyrePagella"/>
                <a:cs typeface="TeXGyrePagella"/>
              </a:rPr>
              <a:t>Kommer </a:t>
            </a:r>
            <a:r>
              <a:rPr sz="3200" spc="-5" dirty="0">
                <a:solidFill>
                  <a:srgbClr val="FFFFFF"/>
                </a:solidFill>
                <a:latin typeface="TeXGyrePagella"/>
                <a:cs typeface="TeXGyrePagella"/>
              </a:rPr>
              <a:t>ur </a:t>
            </a:r>
            <a:r>
              <a:rPr sz="3200" dirty="0">
                <a:solidFill>
                  <a:srgbClr val="FFFFFF"/>
                </a:solidFill>
                <a:latin typeface="TeXGyrePagella"/>
                <a:cs typeface="TeXGyrePagella"/>
              </a:rPr>
              <a:t>det </a:t>
            </a:r>
            <a:r>
              <a:rPr sz="3200" spc="-5" dirty="0">
                <a:solidFill>
                  <a:srgbClr val="FFFFFF"/>
                </a:solidFill>
                <a:latin typeface="TeXGyrePagella"/>
                <a:cs typeface="TeXGyrePagella"/>
              </a:rPr>
              <a:t>latinska </a:t>
            </a:r>
            <a:r>
              <a:rPr sz="3200" dirty="0">
                <a:solidFill>
                  <a:srgbClr val="FFFFFF"/>
                </a:solidFill>
                <a:latin typeface="TeXGyrePagella"/>
                <a:cs typeface="TeXGyrePagella"/>
              </a:rPr>
              <a:t>ordet  </a:t>
            </a:r>
            <a:r>
              <a:rPr sz="3200" spc="45" dirty="0">
                <a:solidFill>
                  <a:srgbClr val="FFFFFF"/>
                </a:solidFill>
                <a:latin typeface="Georgia"/>
                <a:cs typeface="Georgia"/>
              </a:rPr>
              <a:t>”</a:t>
            </a:r>
            <a:r>
              <a:rPr sz="3200" spc="45" dirty="0">
                <a:solidFill>
                  <a:srgbClr val="FFFFFF"/>
                </a:solidFill>
                <a:latin typeface="TeXGyrePagella"/>
                <a:cs typeface="TeXGyrePagella"/>
              </a:rPr>
              <a:t>conservare</a:t>
            </a:r>
            <a:r>
              <a:rPr sz="3200" spc="45" dirty="0">
                <a:solidFill>
                  <a:srgbClr val="FFFFFF"/>
                </a:solidFill>
                <a:latin typeface="Georgia"/>
                <a:cs typeface="Georgia"/>
              </a:rPr>
              <a:t>” 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som </a:t>
            </a:r>
            <a:r>
              <a:rPr sz="3200" spc="20" dirty="0">
                <a:solidFill>
                  <a:srgbClr val="FFFFFF"/>
                </a:solidFill>
                <a:latin typeface="Georgia"/>
                <a:cs typeface="Georgia"/>
              </a:rPr>
              <a:t>betyder</a:t>
            </a:r>
            <a:r>
              <a:rPr sz="32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Georgia"/>
                <a:cs typeface="Georgia"/>
              </a:rPr>
              <a:t>bevara.</a:t>
            </a:r>
            <a:endParaRPr sz="3200">
              <a:latin typeface="Georgia"/>
              <a:cs typeface="Georgia"/>
            </a:endParaRPr>
          </a:p>
          <a:p>
            <a:pPr marL="424180" marR="147955" indent="-411480">
              <a:lnSpc>
                <a:spcPct val="100000"/>
              </a:lnSpc>
              <a:spcBef>
                <a:spcPts val="770"/>
              </a:spcBef>
              <a:tabLst>
                <a:tab pos="423545" algn="l"/>
              </a:tabLst>
            </a:pPr>
            <a:r>
              <a:rPr sz="2050" spc="41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3200" dirty="0">
                <a:solidFill>
                  <a:srgbClr val="FFFFFF"/>
                </a:solidFill>
                <a:latin typeface="TeXGyrePagella"/>
                <a:cs typeface="TeXGyrePagella"/>
              </a:rPr>
              <a:t>Vill slå vakt om </a:t>
            </a:r>
            <a:r>
              <a:rPr sz="3200" spc="-5" dirty="0">
                <a:solidFill>
                  <a:srgbClr val="FFFFFF"/>
                </a:solidFill>
                <a:latin typeface="TeXGyrePagella"/>
                <a:cs typeface="TeXGyrePagella"/>
              </a:rPr>
              <a:t>nationernas </a:t>
            </a:r>
            <a:r>
              <a:rPr sz="3200" dirty="0">
                <a:solidFill>
                  <a:srgbClr val="FFFFFF"/>
                </a:solidFill>
                <a:latin typeface="TeXGyrePagella"/>
                <a:cs typeface="TeXGyrePagella"/>
              </a:rPr>
              <a:t>traditioner  och </a:t>
            </a:r>
            <a:r>
              <a:rPr sz="3200" spc="-5" dirty="0">
                <a:solidFill>
                  <a:srgbClr val="FFFFFF"/>
                </a:solidFill>
                <a:latin typeface="TeXGyrePagella"/>
                <a:cs typeface="TeXGyrePagella"/>
              </a:rPr>
              <a:t>historia </a:t>
            </a:r>
            <a:r>
              <a:rPr sz="3200" dirty="0">
                <a:solidFill>
                  <a:srgbClr val="FFFFFF"/>
                </a:solidFill>
                <a:latin typeface="TeXGyrePagella"/>
                <a:cs typeface="TeXGyrePagella"/>
              </a:rPr>
              <a:t>utan </a:t>
            </a:r>
            <a:r>
              <a:rPr sz="3200" spc="-5" dirty="0">
                <a:solidFill>
                  <a:srgbClr val="FFFFFF"/>
                </a:solidFill>
                <a:latin typeface="TeXGyrePagella"/>
                <a:cs typeface="TeXGyrePagella"/>
              </a:rPr>
              <a:t>radikala  </a:t>
            </a:r>
            <a:r>
              <a:rPr sz="3200" dirty="0">
                <a:solidFill>
                  <a:srgbClr val="FFFFFF"/>
                </a:solidFill>
                <a:latin typeface="TeXGyrePagella"/>
                <a:cs typeface="TeXGyrePagella"/>
              </a:rPr>
              <a:t>samhällsförändringar.</a:t>
            </a:r>
            <a:endParaRPr sz="32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9175" y="314325"/>
            <a:ext cx="719137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4753" y="1293367"/>
            <a:ext cx="7776845" cy="4036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1480">
              <a:lnSpc>
                <a:spcPct val="100000"/>
              </a:lnSpc>
              <a:spcBef>
                <a:spcPts val="95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Engelsmannen Edmund Burke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(1729-1797)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räknas som den främste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inom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konservatismen.</a:t>
            </a:r>
            <a:endParaRPr sz="2800">
              <a:latin typeface="TeXGyrePagella"/>
              <a:cs typeface="TeXGyrePagella"/>
            </a:endParaRPr>
          </a:p>
          <a:p>
            <a:pPr marL="424180" marR="673100" indent="-411480">
              <a:lnSpc>
                <a:spcPct val="100000"/>
              </a:lnSpc>
              <a:spcBef>
                <a:spcPts val="670"/>
              </a:spcBef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Konservatismen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blir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en motreaktion av  liberalismen. Man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var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emot de stora  förändringar som revolutionerna</a:t>
            </a:r>
            <a:r>
              <a:rPr sz="2800" spc="-5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skapade.</a:t>
            </a:r>
            <a:endParaRPr sz="2800">
              <a:latin typeface="TeXGyrePagella"/>
              <a:cs typeface="TeXGyrePagell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TeXGyrePagella"/>
              <a:cs typeface="TeXGyrePagella"/>
            </a:endParaRPr>
          </a:p>
          <a:p>
            <a:pPr marL="424180" marR="287655" indent="-411480">
              <a:lnSpc>
                <a:spcPct val="100000"/>
              </a:lnSpc>
              <a:tabLst>
                <a:tab pos="423545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Adeln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och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kyrkan skulle fortsätta ha en stark  ställning. De hade fått makten av Gud och  därför kunde ingen ta den ifrån</a:t>
            </a:r>
            <a:r>
              <a:rPr sz="2800" spc="-4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dem.</a:t>
            </a:r>
            <a:endParaRPr sz="2800">
              <a:latin typeface="TeXGyrePagella"/>
              <a:cs typeface="TeXGyrePagell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00725" y="4876800"/>
            <a:ext cx="2914650" cy="1981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6825" y="314325"/>
            <a:ext cx="669607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3100" y="1607566"/>
            <a:ext cx="7778115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4180" marR="5080" indent="-412115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Konservatismen anser att politiken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bör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skynda  långsamt.</a:t>
            </a:r>
            <a:endParaRPr sz="2800">
              <a:latin typeface="TeXGyrePagella"/>
              <a:cs typeface="TeXGyrePagella"/>
            </a:endParaRPr>
          </a:p>
          <a:p>
            <a:pPr marL="424180" marR="478155" indent="-412115">
              <a:lnSpc>
                <a:spcPct val="100000"/>
              </a:lnSpc>
              <a:spcBef>
                <a:spcPts val="67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Snabba samhällsförändringar är inte bra för  folket.</a:t>
            </a:r>
            <a:endParaRPr sz="2800">
              <a:latin typeface="TeXGyrePagella"/>
              <a:cs typeface="TeXGyrePagella"/>
            </a:endParaRPr>
          </a:p>
          <a:p>
            <a:pPr>
              <a:lnSpc>
                <a:spcPct val="100000"/>
              </a:lnSpc>
            </a:pPr>
            <a:endParaRPr sz="3300">
              <a:latin typeface="TeXGyrePagella"/>
              <a:cs typeface="TeXGyrePagella"/>
            </a:endParaRPr>
          </a:p>
          <a:p>
            <a:pPr marL="424180" marR="315595" indent="-412115">
              <a:lnSpc>
                <a:spcPct val="100000"/>
              </a:lnSpc>
              <a:spcBef>
                <a:spcPts val="2835"/>
              </a:spcBef>
              <a:tabLst>
                <a:tab pos="424180" algn="l"/>
              </a:tabLst>
            </a:pPr>
            <a:r>
              <a:rPr sz="1800" spc="365" dirty="0">
                <a:solidFill>
                  <a:srgbClr val="F8F8F8"/>
                </a:solidFill>
                <a:latin typeface="Arial"/>
                <a:cs typeface="Arial"/>
              </a:rPr>
              <a:t>	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Länder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bör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styras av en utbildad </a:t>
            </a:r>
            <a:r>
              <a:rPr sz="2800" spc="-10" dirty="0">
                <a:solidFill>
                  <a:srgbClr val="FFFFFF"/>
                </a:solidFill>
                <a:latin typeface="TeXGyrePagella"/>
                <a:cs typeface="TeXGyrePagella"/>
              </a:rPr>
              <a:t>och 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kompetent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elit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och religionen ska ha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en</a:t>
            </a:r>
            <a:r>
              <a:rPr sz="2800" spc="-114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eXGyrePagella"/>
                <a:cs typeface="TeXGyrePagella"/>
              </a:rPr>
              <a:t>stark  ställning för moralens</a:t>
            </a:r>
            <a:r>
              <a:rPr sz="2800" spc="-50" dirty="0">
                <a:solidFill>
                  <a:srgbClr val="FFFFFF"/>
                </a:solidFill>
                <a:latin typeface="TeXGyrePagella"/>
                <a:cs typeface="TeXGyrePagella"/>
              </a:rPr>
              <a:t> </a:t>
            </a:r>
            <a:r>
              <a:rPr sz="2800" dirty="0">
                <a:solidFill>
                  <a:srgbClr val="FFFFFF"/>
                </a:solidFill>
                <a:latin typeface="TeXGyrePagella"/>
                <a:cs typeface="TeXGyrePagella"/>
              </a:rPr>
              <a:t>skull.</a:t>
            </a:r>
            <a:endParaRPr sz="2800">
              <a:latin typeface="TeXGyrePagella"/>
              <a:cs typeface="TeXGyrePagel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1455</Words>
  <Application>Microsoft Office PowerPoint</Application>
  <PresentationFormat>Bildspel på skärmen (4:3)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9" baseType="lpstr">
      <vt:lpstr>Arial</vt:lpstr>
      <vt:lpstr>Calibri</vt:lpstr>
      <vt:lpstr>Georgia</vt:lpstr>
      <vt:lpstr>TeXGyrePagella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Oscar Seidler</dc:creator>
  <cp:lastModifiedBy>Oscar Seidler</cp:lastModifiedBy>
  <cp:revision>1</cp:revision>
  <dcterms:created xsi:type="dcterms:W3CDTF">2022-01-17T14:33:07Z</dcterms:created>
  <dcterms:modified xsi:type="dcterms:W3CDTF">2022-01-17T14:37:42Z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2022-01-17T00:00:00Z</vt:filetime>
  </property>
</Properties>
</file>