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5" r:id="rId6"/>
    <p:sldId id="264" r:id="rId7"/>
    <p:sldId id="266" r:id="rId8"/>
    <p:sldId id="267" r:id="rId9"/>
    <p:sldId id="268" r:id="rId10"/>
    <p:sldId id="259" r:id="rId1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7"/>
    <p:restoredTop sz="94771"/>
  </p:normalViewPr>
  <p:slideViewPr>
    <p:cSldViewPr showGuides="1">
      <p:cViewPr varScale="1">
        <p:scale>
          <a:sx n="62" d="100"/>
          <a:sy n="62" d="100"/>
        </p:scale>
        <p:origin x="121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3A32-3F15-41BB-A0E4-D224BF2F3A9E}" type="datetimeFigureOut">
              <a:rPr lang="sv-SE" smtClean="0"/>
              <a:pPr/>
              <a:t>2022-09-22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A50B-D0A4-4810-AA55-340B6289F18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3A32-3F15-41BB-A0E4-D224BF2F3A9E}" type="datetimeFigureOut">
              <a:rPr lang="sv-SE" smtClean="0"/>
              <a:pPr/>
              <a:t>2022-09-22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A50B-D0A4-4810-AA55-340B6289F18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3A32-3F15-41BB-A0E4-D224BF2F3A9E}" type="datetimeFigureOut">
              <a:rPr lang="sv-SE" smtClean="0"/>
              <a:pPr/>
              <a:t>2022-09-22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A50B-D0A4-4810-AA55-340B6289F18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3A32-3F15-41BB-A0E4-D224BF2F3A9E}" type="datetimeFigureOut">
              <a:rPr lang="sv-SE" smtClean="0"/>
              <a:pPr/>
              <a:t>2022-09-22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A50B-D0A4-4810-AA55-340B6289F18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3A32-3F15-41BB-A0E4-D224BF2F3A9E}" type="datetimeFigureOut">
              <a:rPr lang="sv-SE" smtClean="0"/>
              <a:pPr/>
              <a:t>2022-09-22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A50B-D0A4-4810-AA55-340B6289F18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3A32-3F15-41BB-A0E4-D224BF2F3A9E}" type="datetimeFigureOut">
              <a:rPr lang="sv-SE" smtClean="0"/>
              <a:pPr/>
              <a:t>2022-09-22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A50B-D0A4-4810-AA55-340B6289F18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3A32-3F15-41BB-A0E4-D224BF2F3A9E}" type="datetimeFigureOut">
              <a:rPr lang="sv-SE" smtClean="0"/>
              <a:pPr/>
              <a:t>2022-09-22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A50B-D0A4-4810-AA55-340B6289F18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3A32-3F15-41BB-A0E4-D224BF2F3A9E}" type="datetimeFigureOut">
              <a:rPr lang="sv-SE" smtClean="0"/>
              <a:pPr/>
              <a:t>2022-09-22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A50B-D0A4-4810-AA55-340B6289F18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3A32-3F15-41BB-A0E4-D224BF2F3A9E}" type="datetimeFigureOut">
              <a:rPr lang="sv-SE" smtClean="0"/>
              <a:pPr/>
              <a:t>2022-09-22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A50B-D0A4-4810-AA55-340B6289F18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3A32-3F15-41BB-A0E4-D224BF2F3A9E}" type="datetimeFigureOut">
              <a:rPr lang="sv-SE" smtClean="0"/>
              <a:pPr/>
              <a:t>2022-09-22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A50B-D0A4-4810-AA55-340B6289F18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3A32-3F15-41BB-A0E4-D224BF2F3A9E}" type="datetimeFigureOut">
              <a:rPr lang="sv-SE" smtClean="0"/>
              <a:pPr/>
              <a:t>2022-09-22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A50B-D0A4-4810-AA55-340B6289F18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23A32-3F15-41BB-A0E4-D224BF2F3A9E}" type="datetimeFigureOut">
              <a:rPr lang="sv-SE" smtClean="0"/>
              <a:pPr/>
              <a:t>2022-09-22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AA50B-D0A4-4810-AA55-340B6289F183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A8A3DBA3-9E86-7D4B-B681-9D03D1977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566" y="0"/>
            <a:ext cx="4902868" cy="6858000"/>
          </a:xfrm>
          <a:prstGeom prst="rect">
            <a:avLst/>
          </a:prstGeo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6CAC5C4E-5CDB-A445-A9D2-55CB21FFDB6C}"/>
              </a:ext>
            </a:extLst>
          </p:cNvPr>
          <p:cNvSpPr/>
          <p:nvPr/>
        </p:nvSpPr>
        <p:spPr>
          <a:xfrm>
            <a:off x="5120418" y="3410697"/>
            <a:ext cx="415332" cy="432048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D1C40EB4-2709-D449-8F91-758421DBE938}"/>
              </a:ext>
            </a:extLst>
          </p:cNvPr>
          <p:cNvSpPr/>
          <p:nvPr/>
        </p:nvSpPr>
        <p:spPr>
          <a:xfrm>
            <a:off x="4127732" y="3356992"/>
            <a:ext cx="504056" cy="504056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545DE503-7612-A742-A0EC-ED4CBD15374F}"/>
              </a:ext>
            </a:extLst>
          </p:cNvPr>
          <p:cNvSpPr/>
          <p:nvPr/>
        </p:nvSpPr>
        <p:spPr>
          <a:xfrm>
            <a:off x="6049745" y="3342320"/>
            <a:ext cx="504056" cy="504056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AB9673E1-3955-4B45-9585-9EDE27681B68}"/>
              </a:ext>
            </a:extLst>
          </p:cNvPr>
          <p:cNvSpPr/>
          <p:nvPr/>
        </p:nvSpPr>
        <p:spPr>
          <a:xfrm>
            <a:off x="6012160" y="2060848"/>
            <a:ext cx="504056" cy="504056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5267E06D-6562-F74D-B525-8BB9A27F0FE7}"/>
              </a:ext>
            </a:extLst>
          </p:cNvPr>
          <p:cNvSpPr/>
          <p:nvPr/>
        </p:nvSpPr>
        <p:spPr>
          <a:xfrm>
            <a:off x="5076056" y="2060848"/>
            <a:ext cx="504056" cy="504056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38FED2B9-EBEE-274C-80DA-C28AC538420B}"/>
              </a:ext>
            </a:extLst>
          </p:cNvPr>
          <p:cNvSpPr/>
          <p:nvPr/>
        </p:nvSpPr>
        <p:spPr>
          <a:xfrm>
            <a:off x="4139952" y="2060848"/>
            <a:ext cx="504056" cy="504056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EBBA33D9-B273-3148-A58A-587A6058CF9D}"/>
              </a:ext>
            </a:extLst>
          </p:cNvPr>
          <p:cNvSpPr/>
          <p:nvPr/>
        </p:nvSpPr>
        <p:spPr>
          <a:xfrm>
            <a:off x="3203848" y="2060848"/>
            <a:ext cx="504056" cy="504056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DE370440-9CFE-AF4F-A872-B2574CC6A945}"/>
              </a:ext>
            </a:extLst>
          </p:cNvPr>
          <p:cNvSpPr/>
          <p:nvPr/>
        </p:nvSpPr>
        <p:spPr>
          <a:xfrm>
            <a:off x="2267744" y="2060848"/>
            <a:ext cx="504056" cy="504056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D41B4E93-C78D-0244-9D02-59FE3D4EFF16}"/>
              </a:ext>
            </a:extLst>
          </p:cNvPr>
          <p:cNvSpPr/>
          <p:nvPr/>
        </p:nvSpPr>
        <p:spPr>
          <a:xfrm>
            <a:off x="2267744" y="764704"/>
            <a:ext cx="504056" cy="504056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F39E63DF-921E-2D41-9E53-047E695135D0}"/>
              </a:ext>
            </a:extLst>
          </p:cNvPr>
          <p:cNvSpPr/>
          <p:nvPr/>
        </p:nvSpPr>
        <p:spPr>
          <a:xfrm>
            <a:off x="3203848" y="778396"/>
            <a:ext cx="504056" cy="504056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Ellips 15">
            <a:extLst>
              <a:ext uri="{FF2B5EF4-FFF2-40B4-BE49-F238E27FC236}">
                <a16:creationId xmlns:a16="http://schemas.microsoft.com/office/drawing/2014/main" id="{8230B555-3658-E940-9A86-901F9E24672C}"/>
              </a:ext>
            </a:extLst>
          </p:cNvPr>
          <p:cNvSpPr/>
          <p:nvPr/>
        </p:nvSpPr>
        <p:spPr>
          <a:xfrm>
            <a:off x="2205720" y="3342320"/>
            <a:ext cx="504056" cy="504056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A5E21511-9047-2E4C-BA3B-FDFD44A96FF6}"/>
              </a:ext>
            </a:extLst>
          </p:cNvPr>
          <p:cNvSpPr/>
          <p:nvPr/>
        </p:nvSpPr>
        <p:spPr>
          <a:xfrm>
            <a:off x="3203848" y="3393120"/>
            <a:ext cx="504056" cy="504056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14375C52-F140-C84E-8569-02DD32836727}"/>
              </a:ext>
            </a:extLst>
          </p:cNvPr>
          <p:cNvSpPr/>
          <p:nvPr/>
        </p:nvSpPr>
        <p:spPr>
          <a:xfrm>
            <a:off x="2252824" y="4638464"/>
            <a:ext cx="504056" cy="504056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9113875A-0D42-7540-8B6C-EEEC64C27A00}"/>
              </a:ext>
            </a:extLst>
          </p:cNvPr>
          <p:cNvSpPr/>
          <p:nvPr/>
        </p:nvSpPr>
        <p:spPr>
          <a:xfrm>
            <a:off x="3203848" y="4638464"/>
            <a:ext cx="504056" cy="504056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0BA3FC4D-CF43-D548-AC22-6E3E1581DDD5}"/>
              </a:ext>
            </a:extLst>
          </p:cNvPr>
          <p:cNvSpPr/>
          <p:nvPr/>
        </p:nvSpPr>
        <p:spPr>
          <a:xfrm>
            <a:off x="4147840" y="4649812"/>
            <a:ext cx="504056" cy="504056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Ellips 20">
            <a:extLst>
              <a:ext uri="{FF2B5EF4-FFF2-40B4-BE49-F238E27FC236}">
                <a16:creationId xmlns:a16="http://schemas.microsoft.com/office/drawing/2014/main" id="{957CF5B2-11AC-044C-AE91-4CA9B9B09199}"/>
              </a:ext>
            </a:extLst>
          </p:cNvPr>
          <p:cNvSpPr/>
          <p:nvPr/>
        </p:nvSpPr>
        <p:spPr>
          <a:xfrm>
            <a:off x="5113641" y="4653136"/>
            <a:ext cx="504056" cy="504056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Ellips 21">
            <a:extLst>
              <a:ext uri="{FF2B5EF4-FFF2-40B4-BE49-F238E27FC236}">
                <a16:creationId xmlns:a16="http://schemas.microsoft.com/office/drawing/2014/main" id="{C50A5BA9-AEF0-954C-913E-B22E1B39CF79}"/>
              </a:ext>
            </a:extLst>
          </p:cNvPr>
          <p:cNvSpPr/>
          <p:nvPr/>
        </p:nvSpPr>
        <p:spPr>
          <a:xfrm>
            <a:off x="6042856" y="4649812"/>
            <a:ext cx="504056" cy="504056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Ellips 22">
            <a:extLst>
              <a:ext uri="{FF2B5EF4-FFF2-40B4-BE49-F238E27FC236}">
                <a16:creationId xmlns:a16="http://schemas.microsoft.com/office/drawing/2014/main" id="{459CCBC4-FA57-AB45-8603-82F3C62AD01D}"/>
              </a:ext>
            </a:extLst>
          </p:cNvPr>
          <p:cNvSpPr/>
          <p:nvPr/>
        </p:nvSpPr>
        <p:spPr>
          <a:xfrm>
            <a:off x="6178608" y="5991631"/>
            <a:ext cx="504056" cy="504056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178AFC6E-4CDD-4349-ADB6-5ECAE245BFFD}"/>
              </a:ext>
            </a:extLst>
          </p:cNvPr>
          <p:cNvSpPr/>
          <p:nvPr/>
        </p:nvSpPr>
        <p:spPr>
          <a:xfrm>
            <a:off x="5386956" y="5949280"/>
            <a:ext cx="504056" cy="504056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Ellips 24">
            <a:extLst>
              <a:ext uri="{FF2B5EF4-FFF2-40B4-BE49-F238E27FC236}">
                <a16:creationId xmlns:a16="http://schemas.microsoft.com/office/drawing/2014/main" id="{3D77B185-EDAA-BF41-BB80-09CA48AC1BCF}"/>
              </a:ext>
            </a:extLst>
          </p:cNvPr>
          <p:cNvSpPr/>
          <p:nvPr/>
        </p:nvSpPr>
        <p:spPr>
          <a:xfrm>
            <a:off x="4609585" y="5966461"/>
            <a:ext cx="504056" cy="504056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Ellips 25">
            <a:extLst>
              <a:ext uri="{FF2B5EF4-FFF2-40B4-BE49-F238E27FC236}">
                <a16:creationId xmlns:a16="http://schemas.microsoft.com/office/drawing/2014/main" id="{4DF32147-4BB1-A94D-B450-A8BAEB905827}"/>
              </a:ext>
            </a:extLst>
          </p:cNvPr>
          <p:cNvSpPr/>
          <p:nvPr/>
        </p:nvSpPr>
        <p:spPr>
          <a:xfrm>
            <a:off x="3826551" y="5991631"/>
            <a:ext cx="504056" cy="504056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Ellips 26">
            <a:extLst>
              <a:ext uri="{FF2B5EF4-FFF2-40B4-BE49-F238E27FC236}">
                <a16:creationId xmlns:a16="http://schemas.microsoft.com/office/drawing/2014/main" id="{2AB6D528-B4BA-084A-9DCB-04AAE7CCDE60}"/>
              </a:ext>
            </a:extLst>
          </p:cNvPr>
          <p:cNvSpPr/>
          <p:nvPr/>
        </p:nvSpPr>
        <p:spPr>
          <a:xfrm>
            <a:off x="3040562" y="5991631"/>
            <a:ext cx="504056" cy="504056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Ellips 27">
            <a:extLst>
              <a:ext uri="{FF2B5EF4-FFF2-40B4-BE49-F238E27FC236}">
                <a16:creationId xmlns:a16="http://schemas.microsoft.com/office/drawing/2014/main" id="{4EC95816-8898-D44F-94B4-4FC3F4942A7B}"/>
              </a:ext>
            </a:extLst>
          </p:cNvPr>
          <p:cNvSpPr/>
          <p:nvPr/>
        </p:nvSpPr>
        <p:spPr>
          <a:xfrm>
            <a:off x="2217475" y="5991631"/>
            <a:ext cx="504056" cy="504056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2" name="Grupp 31">
            <a:extLst>
              <a:ext uri="{FF2B5EF4-FFF2-40B4-BE49-F238E27FC236}">
                <a16:creationId xmlns:a16="http://schemas.microsoft.com/office/drawing/2014/main" id="{3CB06A3D-81C6-9B4C-97D6-AFBA94E6908C}"/>
              </a:ext>
            </a:extLst>
          </p:cNvPr>
          <p:cNvGrpSpPr/>
          <p:nvPr/>
        </p:nvGrpSpPr>
        <p:grpSpPr>
          <a:xfrm>
            <a:off x="31800" y="114708"/>
            <a:ext cx="5053673" cy="4119740"/>
            <a:chOff x="31800" y="114708"/>
            <a:chExt cx="5053673" cy="4119740"/>
          </a:xfrm>
        </p:grpSpPr>
        <p:sp>
          <p:nvSpPr>
            <p:cNvPr id="30" name="Ned 29">
              <a:extLst>
                <a:ext uri="{FF2B5EF4-FFF2-40B4-BE49-F238E27FC236}">
                  <a16:creationId xmlns:a16="http://schemas.microsoft.com/office/drawing/2014/main" id="{9588A0D9-97E5-324F-8B9C-745705C71674}"/>
                </a:ext>
              </a:extLst>
            </p:cNvPr>
            <p:cNvSpPr/>
            <p:nvPr/>
          </p:nvSpPr>
          <p:spPr>
            <a:xfrm rot="17687238">
              <a:off x="4001409" y="2530766"/>
              <a:ext cx="799976" cy="1368152"/>
            </a:xfrm>
            <a:prstGeom prst="down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" name="Ellips 28">
              <a:extLst>
                <a:ext uri="{FF2B5EF4-FFF2-40B4-BE49-F238E27FC236}">
                  <a16:creationId xmlns:a16="http://schemas.microsoft.com/office/drawing/2014/main" id="{68614A62-160B-8640-ACD9-2C477FFAA560}"/>
                </a:ext>
              </a:extLst>
            </p:cNvPr>
            <p:cNvSpPr/>
            <p:nvPr/>
          </p:nvSpPr>
          <p:spPr>
            <a:xfrm rot="20463700">
              <a:off x="31800" y="114708"/>
              <a:ext cx="4497450" cy="4119740"/>
            </a:xfrm>
            <a:prstGeom prst="ellipse">
              <a:avLst/>
            </a:prstGeom>
            <a:solidFill>
              <a:srgbClr val="FFFF00">
                <a:alpha val="99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4000" b="1" dirty="0">
                  <a:solidFill>
                    <a:schemeClr val="tx1"/>
                  </a:solidFill>
                </a:rPr>
                <a:t>Vad kostade en 88:an när Fredrik var </a:t>
              </a:r>
              <a:r>
                <a:rPr lang="sv-SE" sz="4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sv-SE" sz="4000" b="1" dirty="0">
                  <a:solidFill>
                    <a:schemeClr val="tx1"/>
                  </a:solidFill>
                </a:rPr>
                <a:t> år (</a:t>
              </a:r>
              <a:r>
                <a:rPr lang="sv-SE" sz="4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1977</a:t>
              </a:r>
              <a:r>
                <a:rPr lang="sv-SE" sz="4000" b="1" dirty="0">
                  <a:solidFill>
                    <a:schemeClr val="tx1"/>
                  </a:solidFill>
                </a:rPr>
                <a:t>)?</a:t>
              </a:r>
            </a:p>
          </p:txBody>
        </p:sp>
        <p:sp>
          <p:nvSpPr>
            <p:cNvPr id="31" name="Ellips 30">
              <a:extLst>
                <a:ext uri="{FF2B5EF4-FFF2-40B4-BE49-F238E27FC236}">
                  <a16:creationId xmlns:a16="http://schemas.microsoft.com/office/drawing/2014/main" id="{ADC0E1C3-9C2A-AF43-8472-D0A59376FC51}"/>
                </a:ext>
              </a:extLst>
            </p:cNvPr>
            <p:cNvSpPr/>
            <p:nvPr/>
          </p:nvSpPr>
          <p:spPr>
            <a:xfrm>
              <a:off x="3931816" y="2932502"/>
              <a:ext cx="468052" cy="3453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25118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F59F4327-884B-5D4F-9F28-C161280B89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8"/>
          <a:stretch/>
        </p:blipFill>
        <p:spPr>
          <a:xfrm>
            <a:off x="139700" y="1556792"/>
            <a:ext cx="8864600" cy="4766692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32EA3F97-74D8-CF40-9353-168DF717A1E3}"/>
              </a:ext>
            </a:extLst>
          </p:cNvPr>
          <p:cNvSpPr txBox="1"/>
          <p:nvPr/>
        </p:nvSpPr>
        <p:spPr>
          <a:xfrm>
            <a:off x="139700" y="42654"/>
            <a:ext cx="86807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KPI = Konsumentprisindex</a:t>
            </a:r>
          </a:p>
          <a:p>
            <a:pPr algn="ctr"/>
            <a:r>
              <a:rPr lang="sv-SE" sz="2400" b="1" dirty="0"/>
              <a:t>(Eller ”KPIF” om man ska vara petnoga.)</a:t>
            </a:r>
          </a:p>
          <a:p>
            <a:pPr algn="ctr"/>
            <a:r>
              <a:rPr lang="sv-SE" sz="2400" b="1" dirty="0"/>
              <a:t>Följande varor och tjänster ingår:</a:t>
            </a:r>
          </a:p>
          <a:p>
            <a:pPr algn="ctr"/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402754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A8A3DBA3-9E86-7D4B-B681-9D03D1977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566" y="0"/>
            <a:ext cx="4902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69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A8A3DBA3-9E86-7D4B-B681-9D03D1977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566" y="0"/>
            <a:ext cx="4902868" cy="6858000"/>
          </a:xfrm>
          <a:prstGeom prst="rect">
            <a:avLst/>
          </a:prstGeom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D1C40EB4-2709-D449-8F91-758421DBE938}"/>
              </a:ext>
            </a:extLst>
          </p:cNvPr>
          <p:cNvSpPr/>
          <p:nvPr/>
        </p:nvSpPr>
        <p:spPr>
          <a:xfrm>
            <a:off x="4127732" y="3356992"/>
            <a:ext cx="504056" cy="504056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545DE503-7612-A742-A0EC-ED4CBD15374F}"/>
              </a:ext>
            </a:extLst>
          </p:cNvPr>
          <p:cNvSpPr/>
          <p:nvPr/>
        </p:nvSpPr>
        <p:spPr>
          <a:xfrm>
            <a:off x="6049745" y="3342320"/>
            <a:ext cx="504056" cy="504056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AB9673E1-3955-4B45-9585-9EDE27681B68}"/>
              </a:ext>
            </a:extLst>
          </p:cNvPr>
          <p:cNvSpPr/>
          <p:nvPr/>
        </p:nvSpPr>
        <p:spPr>
          <a:xfrm>
            <a:off x="6012160" y="2060848"/>
            <a:ext cx="504056" cy="504056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5267E06D-6562-F74D-B525-8BB9A27F0FE7}"/>
              </a:ext>
            </a:extLst>
          </p:cNvPr>
          <p:cNvSpPr/>
          <p:nvPr/>
        </p:nvSpPr>
        <p:spPr>
          <a:xfrm>
            <a:off x="5076056" y="2060848"/>
            <a:ext cx="504056" cy="504056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38FED2B9-EBEE-274C-80DA-C28AC538420B}"/>
              </a:ext>
            </a:extLst>
          </p:cNvPr>
          <p:cNvSpPr/>
          <p:nvPr/>
        </p:nvSpPr>
        <p:spPr>
          <a:xfrm>
            <a:off x="4139952" y="2060848"/>
            <a:ext cx="504056" cy="504056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EBBA33D9-B273-3148-A58A-587A6058CF9D}"/>
              </a:ext>
            </a:extLst>
          </p:cNvPr>
          <p:cNvSpPr/>
          <p:nvPr/>
        </p:nvSpPr>
        <p:spPr>
          <a:xfrm>
            <a:off x="3203848" y="2060848"/>
            <a:ext cx="504056" cy="504056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DE370440-9CFE-AF4F-A872-B2574CC6A945}"/>
              </a:ext>
            </a:extLst>
          </p:cNvPr>
          <p:cNvSpPr/>
          <p:nvPr/>
        </p:nvSpPr>
        <p:spPr>
          <a:xfrm>
            <a:off x="2267744" y="2060848"/>
            <a:ext cx="504056" cy="504056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D41B4E93-C78D-0244-9D02-59FE3D4EFF16}"/>
              </a:ext>
            </a:extLst>
          </p:cNvPr>
          <p:cNvSpPr/>
          <p:nvPr/>
        </p:nvSpPr>
        <p:spPr>
          <a:xfrm>
            <a:off x="2267744" y="764704"/>
            <a:ext cx="504056" cy="504056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F39E63DF-921E-2D41-9E53-047E695135D0}"/>
              </a:ext>
            </a:extLst>
          </p:cNvPr>
          <p:cNvSpPr/>
          <p:nvPr/>
        </p:nvSpPr>
        <p:spPr>
          <a:xfrm>
            <a:off x="3203848" y="778396"/>
            <a:ext cx="504056" cy="504056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Ellips 15">
            <a:extLst>
              <a:ext uri="{FF2B5EF4-FFF2-40B4-BE49-F238E27FC236}">
                <a16:creationId xmlns:a16="http://schemas.microsoft.com/office/drawing/2014/main" id="{8230B555-3658-E940-9A86-901F9E24672C}"/>
              </a:ext>
            </a:extLst>
          </p:cNvPr>
          <p:cNvSpPr/>
          <p:nvPr/>
        </p:nvSpPr>
        <p:spPr>
          <a:xfrm>
            <a:off x="2205720" y="3342320"/>
            <a:ext cx="504056" cy="504056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A5E21511-9047-2E4C-BA3B-FDFD44A96FF6}"/>
              </a:ext>
            </a:extLst>
          </p:cNvPr>
          <p:cNvSpPr/>
          <p:nvPr/>
        </p:nvSpPr>
        <p:spPr>
          <a:xfrm>
            <a:off x="3203848" y="3393120"/>
            <a:ext cx="504056" cy="504056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14375C52-F140-C84E-8569-02DD32836727}"/>
              </a:ext>
            </a:extLst>
          </p:cNvPr>
          <p:cNvSpPr/>
          <p:nvPr/>
        </p:nvSpPr>
        <p:spPr>
          <a:xfrm>
            <a:off x="2252824" y="4638464"/>
            <a:ext cx="504056" cy="504056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9113875A-0D42-7540-8B6C-EEEC64C27A00}"/>
              </a:ext>
            </a:extLst>
          </p:cNvPr>
          <p:cNvSpPr/>
          <p:nvPr/>
        </p:nvSpPr>
        <p:spPr>
          <a:xfrm>
            <a:off x="3203848" y="4638464"/>
            <a:ext cx="504056" cy="504056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0BA3FC4D-CF43-D548-AC22-6E3E1581DDD5}"/>
              </a:ext>
            </a:extLst>
          </p:cNvPr>
          <p:cNvSpPr/>
          <p:nvPr/>
        </p:nvSpPr>
        <p:spPr>
          <a:xfrm>
            <a:off x="4147840" y="4649812"/>
            <a:ext cx="504056" cy="504056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Ellips 20">
            <a:extLst>
              <a:ext uri="{FF2B5EF4-FFF2-40B4-BE49-F238E27FC236}">
                <a16:creationId xmlns:a16="http://schemas.microsoft.com/office/drawing/2014/main" id="{957CF5B2-11AC-044C-AE91-4CA9B9B09199}"/>
              </a:ext>
            </a:extLst>
          </p:cNvPr>
          <p:cNvSpPr/>
          <p:nvPr/>
        </p:nvSpPr>
        <p:spPr>
          <a:xfrm>
            <a:off x="5113641" y="4653136"/>
            <a:ext cx="504056" cy="504056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Ellips 21">
            <a:extLst>
              <a:ext uri="{FF2B5EF4-FFF2-40B4-BE49-F238E27FC236}">
                <a16:creationId xmlns:a16="http://schemas.microsoft.com/office/drawing/2014/main" id="{C50A5BA9-AEF0-954C-913E-B22E1B39CF79}"/>
              </a:ext>
            </a:extLst>
          </p:cNvPr>
          <p:cNvSpPr/>
          <p:nvPr/>
        </p:nvSpPr>
        <p:spPr>
          <a:xfrm>
            <a:off x="6042856" y="4649812"/>
            <a:ext cx="504056" cy="504056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Ellips 22">
            <a:extLst>
              <a:ext uri="{FF2B5EF4-FFF2-40B4-BE49-F238E27FC236}">
                <a16:creationId xmlns:a16="http://schemas.microsoft.com/office/drawing/2014/main" id="{459CCBC4-FA57-AB45-8603-82F3C62AD01D}"/>
              </a:ext>
            </a:extLst>
          </p:cNvPr>
          <p:cNvSpPr/>
          <p:nvPr/>
        </p:nvSpPr>
        <p:spPr>
          <a:xfrm>
            <a:off x="6178608" y="5991631"/>
            <a:ext cx="504056" cy="504056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178AFC6E-4CDD-4349-ADB6-5ECAE245BFFD}"/>
              </a:ext>
            </a:extLst>
          </p:cNvPr>
          <p:cNvSpPr/>
          <p:nvPr/>
        </p:nvSpPr>
        <p:spPr>
          <a:xfrm>
            <a:off x="5386956" y="5949280"/>
            <a:ext cx="504056" cy="504056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Ellips 24">
            <a:extLst>
              <a:ext uri="{FF2B5EF4-FFF2-40B4-BE49-F238E27FC236}">
                <a16:creationId xmlns:a16="http://schemas.microsoft.com/office/drawing/2014/main" id="{3D77B185-EDAA-BF41-BB80-09CA48AC1BCF}"/>
              </a:ext>
            </a:extLst>
          </p:cNvPr>
          <p:cNvSpPr/>
          <p:nvPr/>
        </p:nvSpPr>
        <p:spPr>
          <a:xfrm>
            <a:off x="4609585" y="5966461"/>
            <a:ext cx="504056" cy="504056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Ellips 25">
            <a:extLst>
              <a:ext uri="{FF2B5EF4-FFF2-40B4-BE49-F238E27FC236}">
                <a16:creationId xmlns:a16="http://schemas.microsoft.com/office/drawing/2014/main" id="{4DF32147-4BB1-A94D-B450-A8BAEB905827}"/>
              </a:ext>
            </a:extLst>
          </p:cNvPr>
          <p:cNvSpPr/>
          <p:nvPr/>
        </p:nvSpPr>
        <p:spPr>
          <a:xfrm>
            <a:off x="3826551" y="5991631"/>
            <a:ext cx="504056" cy="504056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Ellips 26">
            <a:extLst>
              <a:ext uri="{FF2B5EF4-FFF2-40B4-BE49-F238E27FC236}">
                <a16:creationId xmlns:a16="http://schemas.microsoft.com/office/drawing/2014/main" id="{2AB6D528-B4BA-084A-9DCB-04AAE7CCDE60}"/>
              </a:ext>
            </a:extLst>
          </p:cNvPr>
          <p:cNvSpPr/>
          <p:nvPr/>
        </p:nvSpPr>
        <p:spPr>
          <a:xfrm>
            <a:off x="3040562" y="5991631"/>
            <a:ext cx="504056" cy="504056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Ellips 27">
            <a:extLst>
              <a:ext uri="{FF2B5EF4-FFF2-40B4-BE49-F238E27FC236}">
                <a16:creationId xmlns:a16="http://schemas.microsoft.com/office/drawing/2014/main" id="{4EC95816-8898-D44F-94B4-4FC3F4942A7B}"/>
              </a:ext>
            </a:extLst>
          </p:cNvPr>
          <p:cNvSpPr/>
          <p:nvPr/>
        </p:nvSpPr>
        <p:spPr>
          <a:xfrm>
            <a:off x="2217475" y="5991631"/>
            <a:ext cx="504056" cy="504056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2" name="Grupp 31">
            <a:extLst>
              <a:ext uri="{FF2B5EF4-FFF2-40B4-BE49-F238E27FC236}">
                <a16:creationId xmlns:a16="http://schemas.microsoft.com/office/drawing/2014/main" id="{3CB06A3D-81C6-9B4C-97D6-AFBA94E6908C}"/>
              </a:ext>
            </a:extLst>
          </p:cNvPr>
          <p:cNvGrpSpPr/>
          <p:nvPr/>
        </p:nvGrpSpPr>
        <p:grpSpPr>
          <a:xfrm>
            <a:off x="31800" y="114708"/>
            <a:ext cx="5053673" cy="4119740"/>
            <a:chOff x="31800" y="114708"/>
            <a:chExt cx="5053673" cy="4119740"/>
          </a:xfrm>
        </p:grpSpPr>
        <p:sp>
          <p:nvSpPr>
            <p:cNvPr id="30" name="Ned 29">
              <a:extLst>
                <a:ext uri="{FF2B5EF4-FFF2-40B4-BE49-F238E27FC236}">
                  <a16:creationId xmlns:a16="http://schemas.microsoft.com/office/drawing/2014/main" id="{9588A0D9-97E5-324F-8B9C-745705C71674}"/>
                </a:ext>
              </a:extLst>
            </p:cNvPr>
            <p:cNvSpPr/>
            <p:nvPr/>
          </p:nvSpPr>
          <p:spPr>
            <a:xfrm rot="17687238">
              <a:off x="4001409" y="2530766"/>
              <a:ext cx="799976" cy="1368152"/>
            </a:xfrm>
            <a:prstGeom prst="down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" name="Ellips 28">
              <a:extLst>
                <a:ext uri="{FF2B5EF4-FFF2-40B4-BE49-F238E27FC236}">
                  <a16:creationId xmlns:a16="http://schemas.microsoft.com/office/drawing/2014/main" id="{68614A62-160B-8640-ACD9-2C477FFAA560}"/>
                </a:ext>
              </a:extLst>
            </p:cNvPr>
            <p:cNvSpPr/>
            <p:nvPr/>
          </p:nvSpPr>
          <p:spPr>
            <a:xfrm rot="20463700">
              <a:off x="31800" y="114708"/>
              <a:ext cx="4497450" cy="4119740"/>
            </a:xfrm>
            <a:prstGeom prst="ellipse">
              <a:avLst/>
            </a:prstGeom>
            <a:solidFill>
              <a:srgbClr val="FFFF00">
                <a:alpha val="99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4000" b="1" dirty="0">
                  <a:solidFill>
                    <a:schemeClr val="tx1"/>
                  </a:solidFill>
                </a:rPr>
                <a:t>Vad kostar en 88:an idag (</a:t>
              </a:r>
              <a:r>
                <a:rPr lang="sv-SE" sz="4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2021</a:t>
              </a:r>
              <a:r>
                <a:rPr lang="sv-SE" sz="4000" b="1" dirty="0">
                  <a:solidFill>
                    <a:schemeClr val="tx1"/>
                  </a:solidFill>
                </a:rPr>
                <a:t>)?</a:t>
              </a:r>
            </a:p>
          </p:txBody>
        </p:sp>
        <p:sp>
          <p:nvSpPr>
            <p:cNvPr id="31" name="Ellips 30">
              <a:extLst>
                <a:ext uri="{FF2B5EF4-FFF2-40B4-BE49-F238E27FC236}">
                  <a16:creationId xmlns:a16="http://schemas.microsoft.com/office/drawing/2014/main" id="{ADC0E1C3-9C2A-AF43-8472-D0A59376FC51}"/>
                </a:ext>
              </a:extLst>
            </p:cNvPr>
            <p:cNvSpPr/>
            <p:nvPr/>
          </p:nvSpPr>
          <p:spPr>
            <a:xfrm>
              <a:off x="3931816" y="2932502"/>
              <a:ext cx="468052" cy="3453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3" name="Ellips 32">
            <a:extLst>
              <a:ext uri="{FF2B5EF4-FFF2-40B4-BE49-F238E27FC236}">
                <a16:creationId xmlns:a16="http://schemas.microsoft.com/office/drawing/2014/main" id="{FCCB88D3-BF79-2D46-8686-572BE751A591}"/>
              </a:ext>
            </a:extLst>
          </p:cNvPr>
          <p:cNvSpPr/>
          <p:nvPr/>
        </p:nvSpPr>
        <p:spPr>
          <a:xfrm>
            <a:off x="4912190" y="3406690"/>
            <a:ext cx="1047816" cy="1027520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18:-</a:t>
            </a:r>
          </a:p>
        </p:txBody>
      </p:sp>
      <p:sp>
        <p:nvSpPr>
          <p:cNvPr id="34" name="Ellips 33">
            <a:extLst>
              <a:ext uri="{FF2B5EF4-FFF2-40B4-BE49-F238E27FC236}">
                <a16:creationId xmlns:a16="http://schemas.microsoft.com/office/drawing/2014/main" id="{D0D00638-CDB0-C64B-9321-DA7A13F87506}"/>
              </a:ext>
            </a:extLst>
          </p:cNvPr>
          <p:cNvSpPr/>
          <p:nvPr/>
        </p:nvSpPr>
        <p:spPr>
          <a:xfrm>
            <a:off x="4901054" y="3406689"/>
            <a:ext cx="1047816" cy="1027520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1119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94D06465-F3CD-D74B-AD3E-B2E2D62093E5}"/>
              </a:ext>
            </a:extLst>
          </p:cNvPr>
          <p:cNvSpPr txBox="1"/>
          <p:nvPr/>
        </p:nvSpPr>
        <p:spPr>
          <a:xfrm>
            <a:off x="971600" y="27732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b="1" dirty="0"/>
              <a:t>Vad har hänt?? 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48FFC01-0D2E-8143-A8E3-C97E30842BB7}"/>
              </a:ext>
            </a:extLst>
          </p:cNvPr>
          <p:cNvSpPr txBox="1"/>
          <p:nvPr/>
        </p:nvSpPr>
        <p:spPr>
          <a:xfrm>
            <a:off x="971600" y="119675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/>
              <a:t>Priserna har GÅTT UPP…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ADDA8E4-EB3E-6145-906B-FCD4332EB0B6}"/>
              </a:ext>
            </a:extLst>
          </p:cNvPr>
          <p:cNvSpPr txBox="1"/>
          <p:nvPr/>
        </p:nvSpPr>
        <p:spPr>
          <a:xfrm>
            <a:off x="0" y="184308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/>
              <a:t>(…eftersom pengarna har förlorat i värde.)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3AEE1FE-95CB-AE42-9080-015E41DD71A1}"/>
              </a:ext>
            </a:extLst>
          </p:cNvPr>
          <p:cNvSpPr txBox="1"/>
          <p:nvPr/>
        </p:nvSpPr>
        <p:spPr>
          <a:xfrm>
            <a:off x="827584" y="2780928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b="1" dirty="0"/>
              <a:t>Detta kallas</a:t>
            </a:r>
          </a:p>
          <a:p>
            <a:pPr algn="ctr"/>
            <a:r>
              <a:rPr lang="sv-SE" sz="5400" b="1" dirty="0"/>
              <a:t>”INFLATION”.</a:t>
            </a:r>
          </a:p>
        </p:txBody>
      </p:sp>
    </p:spTree>
    <p:extLst>
      <p:ext uri="{BB962C8B-B14F-4D97-AF65-F5344CB8AC3E}">
        <p14:creationId xmlns:p14="http://schemas.microsoft.com/office/powerpoint/2010/main" val="79456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94D06465-F3CD-D74B-AD3E-B2E2D62093E5}"/>
              </a:ext>
            </a:extLst>
          </p:cNvPr>
          <p:cNvSpPr txBox="1"/>
          <p:nvPr/>
        </p:nvSpPr>
        <p:spPr>
          <a:xfrm>
            <a:off x="971600" y="27732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b="1" dirty="0"/>
              <a:t>Är det bra eller dåligt med inflation? 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48FFC01-0D2E-8143-A8E3-C97E30842BB7}"/>
              </a:ext>
            </a:extLst>
          </p:cNvPr>
          <p:cNvSpPr txBox="1"/>
          <p:nvPr/>
        </p:nvSpPr>
        <p:spPr>
          <a:xfrm>
            <a:off x="0" y="1801841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/>
              <a:t>För HÖG inflation är </a:t>
            </a:r>
            <a:r>
              <a:rPr lang="sv-SE" sz="3600" b="1" u="sng" dirty="0"/>
              <a:t>dåligt</a:t>
            </a:r>
            <a:r>
              <a:rPr lang="sv-SE" sz="3600" b="1" dirty="0"/>
              <a:t>.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9ED1402-71BD-7942-8673-6756D49935DC}"/>
              </a:ext>
            </a:extLst>
          </p:cNvPr>
          <p:cNvSpPr txBox="1"/>
          <p:nvPr/>
        </p:nvSpPr>
        <p:spPr>
          <a:xfrm>
            <a:off x="395536" y="2415689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(Hur var det i Tyskland under mellankrigstiden, nu igen?)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D1153F6-36A5-EB47-AFE6-AB15F04B342B}"/>
              </a:ext>
            </a:extLst>
          </p:cNvPr>
          <p:cNvSpPr txBox="1"/>
          <p:nvPr/>
        </p:nvSpPr>
        <p:spPr>
          <a:xfrm>
            <a:off x="251520" y="2907803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/>
              <a:t>Om priserna stiger mycket är det ofta svårt att veta HUR mycket de kommer att stiga framöver. </a:t>
            </a:r>
          </a:p>
          <a:p>
            <a:pPr algn="ctr"/>
            <a:r>
              <a:rPr lang="sv-SE" sz="2800" b="1" dirty="0"/>
              <a:t>Det blir svårt att PLANERA ekonomin.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2F5E2F18-9983-CF42-83F7-14AFFFBCFB08}"/>
              </a:ext>
            </a:extLst>
          </p:cNvPr>
          <p:cNvSpPr txBox="1"/>
          <p:nvPr/>
        </p:nvSpPr>
        <p:spPr>
          <a:xfrm>
            <a:off x="208980" y="4290394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u="sng" dirty="0"/>
              <a:t>Företagen: </a:t>
            </a:r>
            <a:endParaRPr lang="sv-SE" sz="2000" b="1" i="1" u="sng" dirty="0"/>
          </a:p>
          <a:p>
            <a:r>
              <a:rPr lang="sv-SE" sz="2000" b="1" i="1" dirty="0"/>
              <a:t>”Kommer vår vinst att vara värd något framöver?” </a:t>
            </a:r>
          </a:p>
          <a:p>
            <a:r>
              <a:rPr lang="sv-SE" sz="2000" b="1" i="1" dirty="0"/>
              <a:t>”Kommer vi att behöva höja lönerna jättemycket?”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1B174E1-3CAD-4E4B-B858-2D4852A0C81D}"/>
              </a:ext>
            </a:extLst>
          </p:cNvPr>
          <p:cNvSpPr txBox="1"/>
          <p:nvPr/>
        </p:nvSpPr>
        <p:spPr>
          <a:xfrm>
            <a:off x="215516" y="530120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u="sng" dirty="0"/>
              <a:t>Hushållen: </a:t>
            </a:r>
            <a:endParaRPr lang="sv-SE" sz="2000" b="1" i="1" u="sng" dirty="0"/>
          </a:p>
          <a:p>
            <a:r>
              <a:rPr lang="sv-SE" sz="2000" b="1" i="1" dirty="0"/>
              <a:t>”Kommer hyran att höjas mycket framöver?” </a:t>
            </a:r>
          </a:p>
          <a:p>
            <a:r>
              <a:rPr lang="sv-SE" sz="2000" b="1" i="1" dirty="0"/>
              <a:t>”Kommer lönen att räcka om priserna stiger?”</a:t>
            </a:r>
          </a:p>
          <a:p>
            <a:r>
              <a:rPr lang="sv-SE" sz="2000" b="1" dirty="0" err="1"/>
              <a:t>o.s.v</a:t>
            </a:r>
            <a:r>
              <a:rPr lang="sv-SE" sz="20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5137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94D06465-F3CD-D74B-AD3E-B2E2D62093E5}"/>
              </a:ext>
            </a:extLst>
          </p:cNvPr>
          <p:cNvSpPr txBox="1"/>
          <p:nvPr/>
        </p:nvSpPr>
        <p:spPr>
          <a:xfrm>
            <a:off x="971600" y="27732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b="1" dirty="0"/>
              <a:t>Är det bra eller dåligt med inflation? 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48FFC01-0D2E-8143-A8E3-C97E30842BB7}"/>
              </a:ext>
            </a:extLst>
          </p:cNvPr>
          <p:cNvSpPr txBox="1"/>
          <p:nvPr/>
        </p:nvSpPr>
        <p:spPr>
          <a:xfrm>
            <a:off x="0" y="1687032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/>
              <a:t>Men för LÅG inflation är OCKSÅ dåligt.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ADDA8E4-EB3E-6145-906B-FCD4332EB0B6}"/>
              </a:ext>
            </a:extLst>
          </p:cNvPr>
          <p:cNvSpPr txBox="1"/>
          <p:nvPr/>
        </p:nvSpPr>
        <p:spPr>
          <a:xfrm>
            <a:off x="530455" y="3992663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i="1" dirty="0"/>
              <a:t>(Du ska köpa något ganska dyrt. </a:t>
            </a:r>
          </a:p>
          <a:p>
            <a:pPr algn="ctr"/>
            <a:r>
              <a:rPr lang="sv-SE" sz="2400" b="1" i="1" dirty="0"/>
              <a:t>Du vet att det kommer att vara ganska mycket billigare om en månad. Köper du nu eller om en månad?)  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D1153F6-36A5-EB47-AFE6-AB15F04B342B}"/>
              </a:ext>
            </a:extLst>
          </p:cNvPr>
          <p:cNvSpPr txBox="1"/>
          <p:nvPr/>
        </p:nvSpPr>
        <p:spPr>
          <a:xfrm>
            <a:off x="395536" y="2470418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/>
              <a:t>Motsatsen till inflation är ”DEFLATION” – priserna SJUNKER. 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782D7F84-9BA7-DA4B-8C2B-DA70B03F960F}"/>
              </a:ext>
            </a:extLst>
          </p:cNvPr>
          <p:cNvSpPr txBox="1"/>
          <p:nvPr/>
        </p:nvSpPr>
        <p:spPr>
          <a:xfrm>
            <a:off x="395536" y="3458428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/>
              <a:t>= JÄTTEDÅLIGT för ekonomin! (Varför??)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982E953A-1978-5D45-BB5F-6399FA4FF165}"/>
              </a:ext>
            </a:extLst>
          </p:cNvPr>
          <p:cNvSpPr txBox="1"/>
          <p:nvPr/>
        </p:nvSpPr>
        <p:spPr>
          <a:xfrm>
            <a:off x="251520" y="522252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Vad händer med det ekonomiska kretsloppet om hushållen </a:t>
            </a:r>
            <a:r>
              <a:rPr lang="sv-SE" sz="2400" b="1" u="sng" dirty="0"/>
              <a:t>väntar</a:t>
            </a:r>
            <a:r>
              <a:rPr lang="sv-SE" sz="2400" b="1" dirty="0"/>
              <a:t> med sina köp? Om ingen köper något </a:t>
            </a:r>
            <a:r>
              <a:rPr lang="sv-SE" sz="2400" b="1" u="sng" dirty="0"/>
              <a:t>idag</a:t>
            </a:r>
            <a:r>
              <a:rPr lang="sv-SE" sz="2400" b="1" dirty="0"/>
              <a:t>?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EE2485C9-7A67-534A-B0AC-BB13AE999ADF}"/>
              </a:ext>
            </a:extLst>
          </p:cNvPr>
          <p:cNvSpPr txBox="1"/>
          <p:nvPr/>
        </p:nvSpPr>
        <p:spPr>
          <a:xfrm>
            <a:off x="170415" y="6053517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Det ekonomiska kretsloppet STANNAR!</a:t>
            </a:r>
          </a:p>
        </p:txBody>
      </p:sp>
    </p:spTree>
    <p:extLst>
      <p:ext uri="{BB962C8B-B14F-4D97-AF65-F5344CB8AC3E}">
        <p14:creationId xmlns:p14="http://schemas.microsoft.com/office/powerpoint/2010/main" val="392903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94D06465-F3CD-D74B-AD3E-B2E2D62093E5}"/>
              </a:ext>
            </a:extLst>
          </p:cNvPr>
          <p:cNvSpPr txBox="1"/>
          <p:nvPr/>
        </p:nvSpPr>
        <p:spPr>
          <a:xfrm>
            <a:off x="971600" y="27732"/>
            <a:ext cx="74888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b="1" dirty="0"/>
              <a:t>Därför: </a:t>
            </a:r>
          </a:p>
          <a:p>
            <a:pPr algn="ctr"/>
            <a:r>
              <a:rPr lang="sv-SE" sz="5400" b="1" dirty="0"/>
              <a:t>En LAGOM stor inflation är det bästa! 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48FFC01-0D2E-8143-A8E3-C97E30842BB7}"/>
              </a:ext>
            </a:extLst>
          </p:cNvPr>
          <p:cNvSpPr txBox="1"/>
          <p:nvPr/>
        </p:nvSpPr>
        <p:spPr>
          <a:xfrm>
            <a:off x="107504" y="2613055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Och ”lagom” betyder…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D7B8B018-A73D-0841-9463-B8FCBB02B84E}"/>
              </a:ext>
            </a:extLst>
          </p:cNvPr>
          <p:cNvSpPr txBox="1"/>
          <p:nvPr/>
        </p:nvSpPr>
        <p:spPr>
          <a:xfrm>
            <a:off x="129952" y="2621191"/>
            <a:ext cx="89289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5000" b="1" dirty="0"/>
              <a:t>2% </a:t>
            </a:r>
            <a:r>
              <a:rPr lang="sv-SE" sz="7000" b="1" dirty="0"/>
              <a:t>per år!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E1BB5F21-C617-DB43-91D5-3E934DAB4627}"/>
              </a:ext>
            </a:extLst>
          </p:cNvPr>
          <p:cNvSpPr txBox="1"/>
          <p:nvPr/>
        </p:nvSpPr>
        <p:spPr>
          <a:xfrm>
            <a:off x="0" y="494116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(=Det som kostar </a:t>
            </a:r>
            <a:r>
              <a:rPr lang="sv-SE" sz="2400" b="1" dirty="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sv-SE" sz="2400" b="1" dirty="0"/>
              <a:t> kronor den första januari </a:t>
            </a:r>
          </a:p>
          <a:p>
            <a:pPr algn="ctr"/>
            <a:r>
              <a:rPr lang="sv-SE" sz="2400" b="1" dirty="0"/>
              <a:t>ska kosta </a:t>
            </a:r>
            <a:r>
              <a:rPr lang="sv-SE" sz="2400" b="1" dirty="0">
                <a:latin typeface="Calibri" panose="020F0502020204030204" pitchFamily="34" charset="0"/>
                <a:cs typeface="Calibri" panose="020F0502020204030204" pitchFamily="34" charset="0"/>
              </a:rPr>
              <a:t>102</a:t>
            </a:r>
            <a:r>
              <a:rPr lang="sv-SE" sz="2400" b="1" dirty="0"/>
              <a:t> kronor den sista december.)</a:t>
            </a:r>
          </a:p>
        </p:txBody>
      </p:sp>
    </p:spTree>
    <p:extLst>
      <p:ext uri="{BB962C8B-B14F-4D97-AF65-F5344CB8AC3E}">
        <p14:creationId xmlns:p14="http://schemas.microsoft.com/office/powerpoint/2010/main" val="11246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94D06465-F3CD-D74B-AD3E-B2E2D62093E5}"/>
              </a:ext>
            </a:extLst>
          </p:cNvPr>
          <p:cNvSpPr txBox="1"/>
          <p:nvPr/>
        </p:nvSpPr>
        <p:spPr>
          <a:xfrm>
            <a:off x="0" y="2773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b="1" dirty="0"/>
              <a:t>En inflation på 2% per år…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2AF6B2B-0951-CC4E-B96D-D7B9B118E41D}"/>
              </a:ext>
            </a:extLst>
          </p:cNvPr>
          <p:cNvSpPr txBox="1"/>
          <p:nvPr/>
        </p:nvSpPr>
        <p:spPr>
          <a:xfrm>
            <a:off x="-20960" y="112474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/>
              <a:t>…är tillräckligt </a:t>
            </a:r>
            <a:r>
              <a:rPr lang="sv-SE" sz="3600" b="1" u="sng" dirty="0"/>
              <a:t>låg</a:t>
            </a:r>
            <a:r>
              <a:rPr lang="sv-SE" sz="3600" b="1" dirty="0"/>
              <a:t> för att det ska bli lätt att hålla inflationen stabil (och då blir det lätt att planera sin ekonomi).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DF576F56-F751-2A45-A8F1-62E099D7D017}"/>
              </a:ext>
            </a:extLst>
          </p:cNvPr>
          <p:cNvSpPr txBox="1"/>
          <p:nvPr/>
        </p:nvSpPr>
        <p:spPr>
          <a:xfrm>
            <a:off x="-20960" y="303197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/>
              <a:t>…är tillräckligt </a:t>
            </a:r>
            <a:r>
              <a:rPr lang="sv-SE" sz="3600" b="1" u="sng" dirty="0"/>
              <a:t>hög</a:t>
            </a:r>
            <a:r>
              <a:rPr lang="sv-SE" sz="3600" b="1" dirty="0"/>
              <a:t> för att det inte ska vara någon risk för farlig deflation.</a:t>
            </a:r>
          </a:p>
        </p:txBody>
      </p:sp>
    </p:spTree>
    <p:extLst>
      <p:ext uri="{BB962C8B-B14F-4D97-AF65-F5344CB8AC3E}">
        <p14:creationId xmlns:p14="http://schemas.microsoft.com/office/powerpoint/2010/main" val="3541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94D06465-F3CD-D74B-AD3E-B2E2D62093E5}"/>
              </a:ext>
            </a:extLst>
          </p:cNvPr>
          <p:cNvSpPr txBox="1"/>
          <p:nvPr/>
        </p:nvSpPr>
        <p:spPr>
          <a:xfrm>
            <a:off x="0" y="27732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b="1" dirty="0"/>
              <a:t>Hur vet man hur stor inflationen är?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2AF6B2B-0951-CC4E-B96D-D7B9B118E41D}"/>
              </a:ext>
            </a:extLst>
          </p:cNvPr>
          <p:cNvSpPr txBox="1"/>
          <p:nvPr/>
        </p:nvSpPr>
        <p:spPr>
          <a:xfrm>
            <a:off x="0" y="1903765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/>
              <a:t>Man undersöker med jämna mellanrum vad ett visst antal varor och tjänster kostar.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DF576F56-F751-2A45-A8F1-62E099D7D017}"/>
              </a:ext>
            </a:extLst>
          </p:cNvPr>
          <p:cNvSpPr txBox="1"/>
          <p:nvPr/>
        </p:nvSpPr>
        <p:spPr>
          <a:xfrm>
            <a:off x="0" y="3779798"/>
            <a:ext cx="9144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/>
              <a:t>Detta kallas </a:t>
            </a:r>
          </a:p>
          <a:p>
            <a:pPr algn="ctr"/>
            <a:r>
              <a:rPr lang="sv-SE" sz="5000" dirty="0"/>
              <a:t>”</a:t>
            </a:r>
            <a:r>
              <a:rPr lang="sv-SE" sz="5000" b="1" dirty="0" err="1"/>
              <a:t>K</a:t>
            </a:r>
            <a:r>
              <a:rPr lang="sv-SE" sz="5000" dirty="0" err="1"/>
              <a:t>onsument</a:t>
            </a:r>
            <a:r>
              <a:rPr lang="sv-SE" sz="5000" b="1" dirty="0" err="1"/>
              <a:t>P</a:t>
            </a:r>
            <a:r>
              <a:rPr lang="sv-SE" sz="5000" dirty="0" err="1"/>
              <a:t>ris</a:t>
            </a:r>
            <a:r>
              <a:rPr lang="sv-SE" sz="5000" b="1" dirty="0" err="1"/>
              <a:t>I</a:t>
            </a:r>
            <a:r>
              <a:rPr lang="sv-SE" sz="5000" dirty="0" err="1"/>
              <a:t>ndex</a:t>
            </a:r>
            <a:r>
              <a:rPr lang="sv-SE" sz="50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926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Blank">
  <a:themeElements>
    <a:clrScheme name="Stockholm Stad - Vit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9FCBED"/>
      </a:accent1>
      <a:accent2>
        <a:srgbClr val="A7A9AC"/>
      </a:accent2>
      <a:accent3>
        <a:srgbClr val="009CDC"/>
      </a:accent3>
      <a:accent4>
        <a:srgbClr val="008DC7"/>
      </a:accent4>
      <a:accent5>
        <a:srgbClr val="0074BC"/>
      </a:accent5>
      <a:accent6>
        <a:srgbClr val="005288"/>
      </a:accent6>
      <a:hlink>
        <a:srgbClr val="A7A9AC"/>
      </a:hlink>
      <a:folHlink>
        <a:srgbClr val="A7A9AC"/>
      </a:folHlink>
    </a:clrScheme>
    <a:fontScheme name="Stockholm Stad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1629</TotalTime>
  <Words>370</Words>
  <Application>Microsoft Office PowerPoint</Application>
  <PresentationFormat>Bildspel på skärmen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Arial</vt:lpstr>
      <vt:lpstr>Calibri</vt:lpstr>
      <vt:lpstr>Gill Sans MT</vt:lpstr>
      <vt:lpstr>Blank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Fredrik Sellerfors</dc:creator>
  <cp:lastModifiedBy>Oscar Seidler</cp:lastModifiedBy>
  <cp:revision>24</cp:revision>
  <dcterms:created xsi:type="dcterms:W3CDTF">2013-05-02T13:37:52Z</dcterms:created>
  <dcterms:modified xsi:type="dcterms:W3CDTF">2022-09-22T06:49:00Z</dcterms:modified>
</cp:coreProperties>
</file>