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17eeabbe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217eeabbe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217eeabbe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217eeabbe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17eeabbe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217eeabbe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17eeabbe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217eeabbe8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21eb7e471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21eb7e471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1eb7e47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21eb7e47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2367500"/>
            <a:ext cx="8520600" cy="10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Times New Roman"/>
                <a:ea typeface="Times New Roman"/>
                <a:cs typeface="Times New Roman"/>
                <a:sym typeface="Times New Roman"/>
              </a:rPr>
              <a:t>Buddha</a:t>
            </a:r>
            <a:r>
              <a:rPr lang="sv"/>
              <a:t> 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435200"/>
            <a:ext cx="8520600" cy="7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sv" sz="5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Prinsen som lämnade lyxlivet för att uppnå upplysning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t="3891" b="49782"/>
          <a:stretch/>
        </p:blipFill>
        <p:spPr>
          <a:xfrm>
            <a:off x="1665077" y="352800"/>
            <a:ext cx="5813850" cy="2153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4166675" y="123275"/>
            <a:ext cx="4665600" cy="8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v" sz="2720">
                <a:latin typeface="Times New Roman"/>
                <a:ea typeface="Times New Roman"/>
                <a:cs typeface="Times New Roman"/>
                <a:sym typeface="Times New Roman"/>
              </a:rPr>
              <a:t>Siddharta Gautama = Prins</a:t>
            </a:r>
            <a:endParaRPr sz="27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4166700" y="593900"/>
            <a:ext cx="4665600" cy="39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Times New Roman"/>
              <a:buChar char="-"/>
            </a:pPr>
            <a:r>
              <a:rPr lang="sv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Föds ca 500 f.v.t som prins i Lumbini, Nepal.</a:t>
            </a:r>
            <a:br>
              <a:rPr lang="sv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Times New Roman"/>
              <a:buChar char="-"/>
            </a:pPr>
            <a:r>
              <a:rPr lang="sv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Kan gå, prata och se allt direkt efter sin födsel.</a:t>
            </a:r>
            <a:br>
              <a:rPr lang="sv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Times New Roman"/>
              <a:buChar char="-"/>
            </a:pPr>
            <a:r>
              <a:rPr lang="sv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Förutses bli en stor ledare; kung, eller helig man.</a:t>
            </a:r>
            <a:endParaRPr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20"/>
            <a:ext cx="3854975" cy="25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0550" y="3279820"/>
            <a:ext cx="2117893" cy="180765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448225" y="3753975"/>
            <a:ext cx="4992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800">
                <a:latin typeface="Times New Roman"/>
                <a:ea typeface="Times New Roman"/>
                <a:cs typeface="Times New Roman"/>
                <a:sym typeface="Times New Roman"/>
              </a:rPr>
              <a:t>“Lotusblommor uppstod där lilla Siddharta klev”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800">
                <a:latin typeface="Times New Roman"/>
                <a:ea typeface="Times New Roman"/>
                <a:cs typeface="Times New Roman"/>
                <a:sym typeface="Times New Roman"/>
              </a:rPr>
              <a:t>Lotusblomman = symbol för upplysning.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190500"/>
            <a:ext cx="5851500" cy="5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v" sz="2120">
                <a:latin typeface="Times New Roman"/>
                <a:ea typeface="Times New Roman"/>
                <a:cs typeface="Times New Roman"/>
                <a:sym typeface="Times New Roman"/>
              </a:rPr>
              <a:t>Siddharta möter livets lidande utanför sitt slott </a:t>
            </a:r>
            <a:endParaRPr sz="21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784400" y="1152475"/>
            <a:ext cx="1095900" cy="13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sv" sz="2400">
                <a:solidFill>
                  <a:schemeClr val="dk1"/>
                </a:solidFill>
                <a:highlight>
                  <a:srgbClr val="F9F9F9"/>
                </a:highlight>
              </a:rPr>
              <a:t>🤒 🤕</a:t>
            </a:r>
            <a:endParaRPr sz="2300">
              <a:solidFill>
                <a:srgbClr val="7F6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0363" y="912725"/>
            <a:ext cx="5383274" cy="36561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784400" y="3160050"/>
            <a:ext cx="6331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2400">
                <a:solidFill>
                  <a:schemeClr val="dk1"/>
                </a:solidFill>
                <a:highlight>
                  <a:srgbClr val="F9F9F9"/>
                </a:highlight>
              </a:rPr>
              <a:t>👴 👵</a:t>
            </a:r>
            <a:endParaRPr sz="23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7507950" y="1152475"/>
            <a:ext cx="1548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2400">
                <a:solidFill>
                  <a:schemeClr val="dk1"/>
                </a:solidFill>
                <a:highlight>
                  <a:srgbClr val="F9F9F9"/>
                </a:highlight>
              </a:rPr>
              <a:t>☠️</a:t>
            </a: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7507950" y="3081625"/>
            <a:ext cx="1221300" cy="8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2100">
                <a:solidFill>
                  <a:schemeClr val="dk1"/>
                </a:solidFill>
              </a:rPr>
              <a:t>🧘‍♀️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5390025" y="190500"/>
            <a:ext cx="3810000" cy="5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sv" sz="21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vill befrias från samsara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47500" y="102125"/>
            <a:ext cx="9144000" cy="9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sv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Den asketiska vägen								Meditation → Upplysning</a:t>
            </a:r>
            <a:endParaRPr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2543250" y="863550"/>
            <a:ext cx="2600400" cy="14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sv" sz="1400" b="1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Asketism</a:t>
            </a:r>
            <a:r>
              <a:rPr lang="sv" sz="140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Att undvika fysisk + psykisk njutning för att uppnå personlig och andlig disciplin.</a:t>
            </a:r>
            <a:endParaRPr sz="140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863550"/>
            <a:ext cx="2231540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8450" y="863562"/>
            <a:ext cx="2543901" cy="34968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/>
          <p:nvPr/>
        </p:nvSpPr>
        <p:spPr>
          <a:xfrm>
            <a:off x="2608875" y="1717600"/>
            <a:ext cx="1801196" cy="584900"/>
          </a:xfrm>
          <a:custGeom>
            <a:avLst/>
            <a:gdLst/>
            <a:ahLst/>
            <a:cxnLst/>
            <a:rect l="l" t="t" r="r" b="b"/>
            <a:pathLst>
              <a:path w="66105" h="23396" extrusionOk="0">
                <a:moveTo>
                  <a:pt x="66105" y="0"/>
                </a:moveTo>
                <a:cubicBezTo>
                  <a:pt x="53135" y="19446"/>
                  <a:pt x="23374" y="23396"/>
                  <a:pt x="0" y="23396"/>
                </a:cubicBezTo>
              </a:path>
            </a:pathLst>
          </a:custGeom>
          <a:noFill/>
          <a:ln w="28575" cap="flat" cmpd="sng">
            <a:solidFill>
              <a:srgbClr val="741B47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86" name="Google Shape;86;p16"/>
          <p:cNvSpPr txBox="1"/>
          <p:nvPr/>
        </p:nvSpPr>
        <p:spPr>
          <a:xfrm>
            <a:off x="4131500" y="2636750"/>
            <a:ext cx="21570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b="1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Upplysning</a:t>
            </a:r>
            <a:r>
              <a:rPr lang="sv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</a:t>
            </a:r>
            <a:r>
              <a:rPr lang="sv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Ett tillstånd där människan släpper sina önskningar och sitt lidande och uppnår nirvana.</a:t>
            </a:r>
            <a:endParaRPr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2543250" y="3982975"/>
            <a:ext cx="37452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600" b="1">
                <a:latin typeface="Times New Roman"/>
                <a:ea typeface="Times New Roman"/>
                <a:cs typeface="Times New Roman"/>
                <a:sym typeface="Times New Roman"/>
              </a:rPr>
              <a:t>Buddha</a:t>
            </a:r>
            <a:r>
              <a:rPr lang="sv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Times New Roman"/>
                <a:ea typeface="Times New Roman"/>
                <a:cs typeface="Times New Roman"/>
                <a:sym typeface="Times New Roman"/>
              </a:rPr>
              <a:t>= En titel, som betyder “den som vaknat och förstått tillvarons sanna natur”.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190500"/>
            <a:ext cx="8520600" cy="8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v" sz="3720">
                <a:latin typeface="Times New Roman"/>
                <a:ea typeface="Times New Roman"/>
                <a:cs typeface="Times New Roman"/>
                <a:sym typeface="Times New Roman"/>
              </a:rPr>
              <a:t>Nirvana</a:t>
            </a:r>
            <a:endParaRPr sz="37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11700" y="1075775"/>
            <a:ext cx="4495500" cy="3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000"/>
              <a:buFont typeface="Times New Roman"/>
              <a:buChar char="-"/>
            </a:pPr>
            <a:r>
              <a:rPr lang="sv" sz="2000">
                <a:solidFill>
                  <a:srgbClr val="4C11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Ett tillstånd av fullständig frid inom buddhismen, där man är befriad från allt lidande.</a:t>
            </a:r>
            <a:br>
              <a:rPr lang="sv" sz="2000">
                <a:solidFill>
                  <a:srgbClr val="4C11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000">
              <a:solidFill>
                <a:srgbClr val="4C1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000"/>
              <a:buFont typeface="Times New Roman"/>
              <a:buChar char="-"/>
            </a:pPr>
            <a:r>
              <a:rPr lang="sv" sz="2000" b="1">
                <a:solidFill>
                  <a:srgbClr val="4C11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Nirvana = frihet</a:t>
            </a:r>
            <a:br>
              <a:rPr lang="sv" sz="2000" b="1">
                <a:solidFill>
                  <a:srgbClr val="4C11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000" b="1">
              <a:solidFill>
                <a:srgbClr val="4C1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000"/>
              <a:buFont typeface="Times New Roman"/>
              <a:buChar char="-"/>
            </a:pPr>
            <a:r>
              <a:rPr lang="sv" sz="2000">
                <a:solidFill>
                  <a:srgbClr val="4C11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Kan uppnås tillfälligt, eller konstant.</a:t>
            </a:r>
            <a:endParaRPr sz="2000">
              <a:solidFill>
                <a:srgbClr val="4C1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solidFill>
                <a:srgbClr val="4C1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9000" y="1017713"/>
            <a:ext cx="3055948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11700" y="111400"/>
            <a:ext cx="8520600" cy="9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270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Buddhas lära</a:t>
            </a:r>
            <a:r>
              <a:rPr lang="sv" sz="2700">
                <a:latin typeface="Times New Roman"/>
                <a:ea typeface="Times New Roman"/>
                <a:cs typeface="Times New Roman"/>
                <a:sym typeface="Times New Roman"/>
              </a:rPr>
              <a:t>: De fyra heliga sanningarna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0800" y="731089"/>
            <a:ext cx="6642399" cy="36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817025" y="-65000"/>
            <a:ext cx="7232400" cy="4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Times New Roman"/>
                <a:ea typeface="Times New Roman"/>
                <a:cs typeface="Times New Roman"/>
                <a:sym typeface="Times New Roman"/>
              </a:rPr>
              <a:t>Den åttafaldiga vägen - Dharma hjulet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311700" y="2070400"/>
            <a:ext cx="2473500" cy="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sv" sz="1400" b="1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Rätt uppmärksamhet - </a:t>
            </a:r>
            <a:r>
              <a:rPr lang="sv" sz="140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Vara medveten om sina känslor och begär, för att behärska dem.</a:t>
            </a:r>
            <a:endParaRPr sz="1400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2750" y="1022500"/>
            <a:ext cx="3098476" cy="30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3310750" y="519925"/>
            <a:ext cx="2473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b="1">
                <a:solidFill>
                  <a:srgbClr val="B45F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Rätt insikt </a:t>
            </a:r>
            <a:r>
              <a:rPr lang="sv">
                <a:solidFill>
                  <a:srgbClr val="B45F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förstå läran </a:t>
            </a:r>
            <a:endParaRPr>
              <a:solidFill>
                <a:srgbClr val="B45F0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rgbClr val="B45F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(de 4 sanningarna).</a:t>
            </a:r>
            <a:endParaRPr>
              <a:solidFill>
                <a:srgbClr val="B45F0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5505600" y="1290525"/>
            <a:ext cx="534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b="1">
                <a:solidFill>
                  <a:srgbClr val="B45F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Rätt sinnelag </a:t>
            </a:r>
            <a:r>
              <a:rPr lang="sv">
                <a:solidFill>
                  <a:srgbClr val="B45F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frihet från begär.</a:t>
            </a:r>
            <a:endParaRPr>
              <a:solidFill>
                <a:srgbClr val="B45F0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6025500" y="2506750"/>
            <a:ext cx="534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b="1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Rätt tal </a:t>
            </a:r>
            <a:r>
              <a:rPr lang="sv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Inte ljuga, tala illa om andra.</a:t>
            </a:r>
            <a:endParaRPr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5598425" y="3620875"/>
            <a:ext cx="5347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b="1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Rätt handlande - </a:t>
            </a:r>
            <a:r>
              <a:rPr lang="sv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 döda, stjäla, </a:t>
            </a:r>
            <a:endParaRPr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ljuga eller vara otrogen.</a:t>
            </a:r>
            <a:endParaRPr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2852750" y="4177925"/>
            <a:ext cx="632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b="1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Rätt yrke - </a:t>
            </a:r>
            <a:endParaRPr b="1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Alltså inte arbeta med något som skadar andra.</a:t>
            </a:r>
            <a:endParaRPr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817025" y="3364875"/>
            <a:ext cx="6034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b="1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Rätt strävan - </a:t>
            </a:r>
            <a:endParaRPr b="1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 medvetet göra rätt mot sig själv och andra.</a:t>
            </a:r>
            <a:endParaRPr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176400" y="844875"/>
            <a:ext cx="6201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b="1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Rätt koncentration - </a:t>
            </a:r>
            <a:endParaRPr b="1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Meditera på rätt sätt, alltså det sätt Buddha lärt ut.</a:t>
            </a:r>
            <a:endParaRPr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5500" y="464212"/>
            <a:ext cx="914888" cy="77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38388" y="4028177"/>
            <a:ext cx="1467875" cy="104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6275" y="1369025"/>
            <a:ext cx="836400" cy="83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/>
        </p:nvSpPr>
        <p:spPr>
          <a:xfrm>
            <a:off x="7261400" y="132050"/>
            <a:ext cx="6746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600" b="1">
                <a:solidFill>
                  <a:srgbClr val="A64D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Dharma</a:t>
            </a:r>
            <a:endParaRPr sz="1600" b="1">
              <a:solidFill>
                <a:srgbClr val="A64D7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600">
                <a:solidFill>
                  <a:srgbClr val="A64D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Buddhas lära </a:t>
            </a:r>
            <a:endParaRPr sz="1600">
              <a:solidFill>
                <a:srgbClr val="A64D7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19"/>
          <p:cNvSpPr/>
          <p:nvPr/>
        </p:nvSpPr>
        <p:spPr>
          <a:xfrm>
            <a:off x="7048500" y="156875"/>
            <a:ext cx="2017200" cy="683700"/>
          </a:xfrm>
          <a:prstGeom prst="flowChartMagneticTape">
            <a:avLst/>
          </a:prstGeom>
          <a:noFill/>
          <a:ln w="952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9"/>
          <p:cNvSpPr txBox="1"/>
          <p:nvPr/>
        </p:nvSpPr>
        <p:spPr>
          <a:xfrm>
            <a:off x="100850" y="4568800"/>
            <a:ext cx="6454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500" b="1">
                <a:solidFill>
                  <a:srgbClr val="783F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Karma</a:t>
            </a:r>
            <a:r>
              <a:rPr lang="sv" sz="1500">
                <a:solidFill>
                  <a:srgbClr val="783F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bra / dålig → samsara</a:t>
            </a:r>
            <a:endParaRPr sz="1500">
              <a:solidFill>
                <a:srgbClr val="783F0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Office PowerPoint</Application>
  <PresentationFormat>Bildspel på skärmen (16:9)</PresentationFormat>
  <Paragraphs>41</Paragraphs>
  <Slides>7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Simple Light</vt:lpstr>
      <vt:lpstr>Buddha </vt:lpstr>
      <vt:lpstr>Siddharta Gautama = Prins</vt:lpstr>
      <vt:lpstr>Siddharta möter livets lidande utanför sitt slott </vt:lpstr>
      <vt:lpstr>    Den asketiska vägen        Meditation → Upplysning</vt:lpstr>
      <vt:lpstr>Nirvana</vt:lpstr>
      <vt:lpstr>Buddhas lära: De fyra heliga sanningarna</vt:lpstr>
      <vt:lpstr>Den åttafaldiga vägen - Dharma hjulet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Buddha </dc:title>
  <dc:creator>Oscar Seidler</dc:creator>
  <cp:lastModifiedBy>Oscar Seidler</cp:lastModifiedBy>
  <cp:revision>1</cp:revision>
  <dcterms:modified xsi:type="dcterms:W3CDTF">2022-04-19T06:52:12Z</dcterms:modified>
</cp:coreProperties>
</file>